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5726" r:id="rId3"/>
    <p:sldId id="259" r:id="rId4"/>
    <p:sldId id="264" r:id="rId5"/>
    <p:sldId id="5727" r:id="rId6"/>
    <p:sldId id="5728" r:id="rId7"/>
    <p:sldId id="5739" r:id="rId8"/>
    <p:sldId id="5740" r:id="rId9"/>
    <p:sldId id="5741" r:id="rId10"/>
    <p:sldId id="5742" r:id="rId11"/>
    <p:sldId id="262" r:id="rId12"/>
    <p:sldId id="5729" r:id="rId13"/>
    <p:sldId id="260" r:id="rId14"/>
    <p:sldId id="5732" r:id="rId15"/>
    <p:sldId id="5733" r:id="rId16"/>
    <p:sldId id="5737" r:id="rId17"/>
    <p:sldId id="5747" r:id="rId18"/>
    <p:sldId id="5748" r:id="rId19"/>
    <p:sldId id="5749" r:id="rId20"/>
    <p:sldId id="5744" r:id="rId21"/>
    <p:sldId id="5738" r:id="rId22"/>
    <p:sldId id="5750" r:id="rId23"/>
    <p:sldId id="5751" r:id="rId24"/>
    <p:sldId id="5746" r:id="rId25"/>
    <p:sldId id="263" r:id="rId26"/>
    <p:sldId id="5735" r:id="rId27"/>
    <p:sldId id="26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8948C82-A5A2-4DF7-8459-D4FC72DA1EC8}">
          <p14:sldIdLst/>
        </p14:section>
        <p14:section name="封面页" id="{A57D091D-F9DC-4067-A7DF-2D136BEEAEAB}">
          <p14:sldIdLst>
            <p14:sldId id="257"/>
          </p14:sldIdLst>
        </p14:section>
        <p14:section name="目录页" id="{128D2791-B4F6-4745-826B-B7D19C745FA6}">
          <p14:sldIdLst>
            <p14:sldId id="5726"/>
          </p14:sldIdLst>
        </p14:section>
        <p14:section name="过渡页" id="{A1F99DB8-B62A-474E-9923-F3AE05E5B374}">
          <p14:sldIdLst>
            <p14:sldId id="259"/>
            <p14:sldId id="264"/>
            <p14:sldId id="5727"/>
            <p14:sldId id="5728"/>
            <p14:sldId id="5739"/>
            <p14:sldId id="5740"/>
            <p14:sldId id="5741"/>
            <p14:sldId id="5742"/>
            <p14:sldId id="262"/>
            <p14:sldId id="5729"/>
            <p14:sldId id="260"/>
            <p14:sldId id="5732"/>
            <p14:sldId id="5733"/>
            <p14:sldId id="5737"/>
            <p14:sldId id="5747"/>
            <p14:sldId id="5748"/>
            <p14:sldId id="5749"/>
            <p14:sldId id="5744"/>
            <p14:sldId id="5738"/>
            <p14:sldId id="5750"/>
            <p14:sldId id="5751"/>
            <p14:sldId id="5746"/>
            <p14:sldId id="263"/>
            <p14:sldId id="5735"/>
            <p14:sldId id="261"/>
          </p14:sldIdLst>
        </p14:section>
        <p14:section name="内容页" id="{002E2511-A0A9-47AC-A523-6D069A3DC598}">
          <p14:sldIdLst/>
        </p14:section>
        <p14:section name="结尾页" id="{CF898D92-58DC-4744-B03B-A944366E8963}">
          <p14:sldIdLst/>
        </p14:section>
        <p14:section name="备注页" id="{C1149052-ABBC-4C87-A7A1-4E5A860E2DB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910E14"/>
    <a:srgbClr val="4472C4"/>
    <a:srgbClr val="4D4F53"/>
    <a:srgbClr val="5A21F9"/>
    <a:srgbClr val="206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95385" autoAdjust="0"/>
  </p:normalViewPr>
  <p:slideViewPr>
    <p:cSldViewPr snapToGrid="0">
      <p:cViewPr varScale="1">
        <p:scale>
          <a:sx n="92" d="100"/>
          <a:sy n="92" d="100"/>
        </p:scale>
        <p:origin x="6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BCF6F-FDC4-42F9-BB5B-C65479FAAE96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7B90C-3CD3-4049-939F-AED447369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57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75D99-2AE7-49F1-BB03-59E2BF5579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40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B6858-C422-477C-98E5-751B3ECDA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C14D94-3185-4E85-B3B1-711539B9B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32F73-75F8-45C2-98C1-2C86F63F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84BE9-6B55-4B8F-8F5A-0D642072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A27840-EC04-4C23-9656-4460770C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19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9E23E-BE20-43B7-AB50-A81BC25B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806180-8C6A-4B8D-A56A-1C7732908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CEFACC-9523-4E1B-BDF0-77731596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0019EC-B284-407C-923E-BF11D884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CA9D3F-3B50-4366-8E6E-D0B9F928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DBD4F0-46EF-43B6-AE42-91A5FFB303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F57C4D-0AA5-4D5C-A13A-AAE4F8678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B32A81-670B-4A1D-94AA-67CE32F8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8BFF9-5124-4B32-83C0-F412EAFD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CEB1D1-D4DB-429C-A51A-4A79989F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9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6B0AE-6342-4AEC-B7E8-E4EF9B4E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F758F-E494-40D1-BF8A-96E885AF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618FF-3DF0-438F-A2C4-B022D909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20841-6EE1-4867-8EF9-F582F391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E64C31-31A4-43BF-AB0E-3EC4B7CB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49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E8D71-031B-48EC-AF73-60488360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382DDE-2F8B-484F-9AE1-8ADFD2198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812F8-59A7-4548-9559-011204B87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9E18C-A93B-4644-B6B6-C0FFFA3A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0C2240-19EE-4ABE-B66A-ED84DD52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38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1E667-6068-4AE7-A468-7D2BF3A3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6D97E-A370-48F5-B0A1-B678A2E7C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84FF80-C998-4269-A02C-B05F7ECC7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63EF4-66E5-4DA9-BCDA-82F390BA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84BA24-371E-487B-B95E-3CAA5B3A2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860F63-E47D-4151-AA2A-2FAF4E9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0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16DEC-1404-4FBE-A584-891867D5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F982F3-AE18-4084-8793-C42C35273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9797F4-4ADE-41CB-A4F5-9BEF83684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CD969D-0622-42EC-A9E7-85D89B7A5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5433B-27F9-4FE4-925D-6D3364D4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57C20A-D736-4EEB-B347-848B0A69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CB0945-F2AE-4E5E-ADC1-1E471F2D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E5F21E-EF65-4BBF-8A6F-3D203D50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CD06E-5CAB-4630-8E65-41CC0251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E8AF81-FF0C-4191-9FC0-E91A5998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19E5F7-3242-4A80-BA22-B02904C4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C1E76C-83FD-4891-94F2-534F22AA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49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792F7C-0CB3-4FED-B08B-0C0577B9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B92B84-F1B6-412E-9ABD-6264C08E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ACA7B-19B1-4A37-8452-E333F8E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ECE9FC5-3B95-4FBB-A7D0-196E90CB73F8}"/>
              </a:ext>
            </a:extLst>
          </p:cNvPr>
          <p:cNvGrpSpPr/>
          <p:nvPr userDrawn="1"/>
        </p:nvGrpSpPr>
        <p:grpSpPr>
          <a:xfrm>
            <a:off x="10365521" y="276542"/>
            <a:ext cx="1524056" cy="645842"/>
            <a:chOff x="10563641" y="261573"/>
            <a:chExt cx="1524056" cy="64584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4BBD9B-7F2F-4AC0-89AF-B329C612E4F6}"/>
                </a:ext>
              </a:extLst>
            </p:cNvPr>
            <p:cNvSpPr txBox="1"/>
            <p:nvPr/>
          </p:nvSpPr>
          <p:spPr>
            <a:xfrm>
              <a:off x="10671965" y="261573"/>
              <a:ext cx="1415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dirty="0">
                  <a:solidFill>
                    <a:srgbClr val="910E14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落笔云烟</a:t>
              </a:r>
              <a:endParaRPr kumimoji="0" lang="en-US" altLang="zh-CN" sz="2400" b="0" i="0" u="none" strike="noStrike" kern="0" cap="none" normalizeH="0" noProof="0" dirty="0">
                <a:ln>
                  <a:noFill/>
                </a:ln>
                <a:solidFill>
                  <a:srgbClr val="910E1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6B2139-F1BF-4EC9-B858-8856D33AC090}"/>
                </a:ext>
              </a:extLst>
            </p:cNvPr>
            <p:cNvSpPr txBox="1"/>
            <p:nvPr/>
          </p:nvSpPr>
          <p:spPr>
            <a:xfrm>
              <a:off x="10762905" y="630416"/>
              <a:ext cx="1300356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Georgia" panose="02040502050405020303" pitchFamily="18" charset="0"/>
                  <a:ea typeface="华文中宋" panose="02010600040101010101" pitchFamily="2" charset="-122"/>
                  <a:cs typeface="Cousine Nerd Font Mono" panose="02070409020205020404" pitchFamily="49" charset="0"/>
                </a:rPr>
                <a:t>MAGPIE’S PEN</a:t>
              </a:r>
              <a:endParaRPr lang="zh-CN" altLang="en-US" sz="1200" dirty="0">
                <a:latin typeface="Georgia" panose="02040502050405020303" pitchFamily="18" charset="0"/>
                <a:ea typeface="华文中宋" panose="02010600040101010101" pitchFamily="2" charset="-122"/>
                <a:cs typeface="Cousine Nerd Font Mono" panose="02070409020205020404" pitchFamily="49" charset="0"/>
              </a:endParaRPr>
            </a:p>
          </p:txBody>
        </p: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9B61AF0B-EAF5-4B24-96FF-9684B0C1A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63641" y="265693"/>
              <a:ext cx="174828" cy="641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90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4867C-66B1-408E-B263-9286D08F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DD791-A7AB-41A5-B31B-1C4FAA48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E54237-D750-49B9-82A8-C461CA855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863F91-0861-4B89-89A5-DCF8F44C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D40367-3FC5-4B7E-AC0A-8C2EF345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B8E22A-AFFD-427A-BD01-BA6C102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51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3B2BE-D354-490C-9322-739E906C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1A9D8F-5053-4F20-BBF9-1DADBB5E2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4D254A-2C30-4A39-967C-86AE2ADCE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81A98F-D31C-47A6-915C-1CA3F4E58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ACDC73-385A-4D9E-BACA-DBBB64F6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52096F-D19B-4117-A139-89DBBD9F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1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7F931B-F249-4D67-898D-C36179A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B81C29-2296-4241-B296-3CF1BFAC5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22EDFE-1DFE-4BE7-93B6-537A9D834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3BFAC-F9C3-43CE-B846-F19D10EE0428}" type="datetimeFigureOut">
              <a:rPr lang="zh-CN" altLang="en-US" smtClean="0"/>
              <a:t>2021/5/20/Thu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46A5B1-F808-4A6A-BB67-B15A7905E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831C66-1C96-4B29-9918-B36AA1AF7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F6B32-3A99-4EA1-A084-17D3B68CF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22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851487"/>
            <a:ext cx="12192000" cy="1735512"/>
          </a:xfrm>
          <a:prstGeom prst="rect">
            <a:avLst/>
          </a:prstGeom>
          <a:solidFill>
            <a:srgbClr val="910E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623932" y="1788417"/>
            <a:ext cx="8944132" cy="144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8000" spc="300" dirty="0">
                <a:solidFill>
                  <a:srgbClr val="E7E6E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Arial" panose="020B0604020202020204" pitchFamily="34" charset="0"/>
              </a:rPr>
              <a:t>落笔云烟</a:t>
            </a:r>
            <a:endParaRPr lang="en-US" altLang="zh-CN" sz="8000" spc="300" dirty="0">
              <a:solidFill>
                <a:srgbClr val="E7E6E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TextBox 26"/>
          <p:cNvSpPr txBox="1"/>
          <p:nvPr/>
        </p:nvSpPr>
        <p:spPr>
          <a:xfrm>
            <a:off x="3461313" y="5372240"/>
            <a:ext cx="519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Arial" panose="020B0604020202020204" pitchFamily="34" charset="0"/>
              </a:rPr>
              <a:t>T20210533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Arial" panose="020B0604020202020204" pitchFamily="34" charset="0"/>
              </a:rPr>
              <a:t>花生队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0D4496-C57F-46C0-8BF8-2D74C88967B3}"/>
              </a:ext>
            </a:extLst>
          </p:cNvPr>
          <p:cNvSpPr/>
          <p:nvPr/>
        </p:nvSpPr>
        <p:spPr>
          <a:xfrm>
            <a:off x="5181325" y="3183407"/>
            <a:ext cx="1751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pc="100" dirty="0">
                <a:solidFill>
                  <a:srgbClr val="E7E6E6"/>
                </a:solidFill>
                <a:latin typeface="Constantia" panose="02030602050306030303" pitchFamily="18" charset="0"/>
                <a:ea typeface="华文中宋" panose="02010600040101010101" pitchFamily="2" charset="-122"/>
              </a:rPr>
              <a:t>Magpie’s Pen</a:t>
            </a:r>
            <a:endParaRPr lang="zh-CN" altLang="en-US" b="1" spc="100" dirty="0">
              <a:solidFill>
                <a:srgbClr val="E7E6E6"/>
              </a:solidFill>
              <a:latin typeface="Constantia" panose="02030602050306030303" pitchFamily="18" charset="0"/>
              <a:ea typeface="华文中宋" panose="02010600040101010101" pitchFamily="2" charset="-122"/>
            </a:endParaRPr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4B20C362-1D4E-43C4-82FF-754DAD7A4555}"/>
              </a:ext>
            </a:extLst>
          </p:cNvPr>
          <p:cNvSpPr>
            <a:spLocks/>
          </p:cNvSpPr>
          <p:nvPr/>
        </p:nvSpPr>
        <p:spPr bwMode="auto">
          <a:xfrm>
            <a:off x="439873" y="2189796"/>
            <a:ext cx="355600" cy="311150"/>
          </a:xfrm>
          <a:custGeom>
            <a:avLst/>
            <a:gdLst>
              <a:gd name="T0" fmla="*/ 0 w 224"/>
              <a:gd name="T1" fmla="*/ 0 h 196"/>
              <a:gd name="T2" fmla="*/ 15 w 224"/>
              <a:gd name="T3" fmla="*/ 0 h 196"/>
              <a:gd name="T4" fmla="*/ 30 w 224"/>
              <a:gd name="T5" fmla="*/ 0 h 196"/>
              <a:gd name="T6" fmla="*/ 46 w 224"/>
              <a:gd name="T7" fmla="*/ 0 h 196"/>
              <a:gd name="T8" fmla="*/ 58 w 224"/>
              <a:gd name="T9" fmla="*/ 0 h 196"/>
              <a:gd name="T10" fmla="*/ 71 w 224"/>
              <a:gd name="T11" fmla="*/ 2 h 196"/>
              <a:gd name="T12" fmla="*/ 84 w 224"/>
              <a:gd name="T13" fmla="*/ 2 h 196"/>
              <a:gd name="T14" fmla="*/ 97 w 224"/>
              <a:gd name="T15" fmla="*/ 5 h 196"/>
              <a:gd name="T16" fmla="*/ 107 w 224"/>
              <a:gd name="T17" fmla="*/ 5 h 196"/>
              <a:gd name="T18" fmla="*/ 117 w 224"/>
              <a:gd name="T19" fmla="*/ 7 h 196"/>
              <a:gd name="T20" fmla="*/ 127 w 224"/>
              <a:gd name="T21" fmla="*/ 10 h 196"/>
              <a:gd name="T22" fmla="*/ 145 w 224"/>
              <a:gd name="T23" fmla="*/ 15 h 196"/>
              <a:gd name="T24" fmla="*/ 161 w 224"/>
              <a:gd name="T25" fmla="*/ 23 h 196"/>
              <a:gd name="T26" fmla="*/ 173 w 224"/>
              <a:gd name="T27" fmla="*/ 30 h 196"/>
              <a:gd name="T28" fmla="*/ 181 w 224"/>
              <a:gd name="T29" fmla="*/ 40 h 196"/>
              <a:gd name="T30" fmla="*/ 189 w 224"/>
              <a:gd name="T31" fmla="*/ 51 h 196"/>
              <a:gd name="T32" fmla="*/ 196 w 224"/>
              <a:gd name="T33" fmla="*/ 61 h 196"/>
              <a:gd name="T34" fmla="*/ 201 w 224"/>
              <a:gd name="T35" fmla="*/ 69 h 196"/>
              <a:gd name="T36" fmla="*/ 206 w 224"/>
              <a:gd name="T37" fmla="*/ 79 h 196"/>
              <a:gd name="T38" fmla="*/ 212 w 224"/>
              <a:gd name="T39" fmla="*/ 92 h 196"/>
              <a:gd name="T40" fmla="*/ 217 w 224"/>
              <a:gd name="T41" fmla="*/ 102 h 196"/>
              <a:gd name="T42" fmla="*/ 219 w 224"/>
              <a:gd name="T43" fmla="*/ 115 h 196"/>
              <a:gd name="T44" fmla="*/ 222 w 224"/>
              <a:gd name="T45" fmla="*/ 127 h 196"/>
              <a:gd name="T46" fmla="*/ 224 w 224"/>
              <a:gd name="T47" fmla="*/ 140 h 196"/>
              <a:gd name="T48" fmla="*/ 224 w 224"/>
              <a:gd name="T49" fmla="*/ 150 h 196"/>
              <a:gd name="T50" fmla="*/ 224 w 224"/>
              <a:gd name="T51" fmla="*/ 161 h 196"/>
              <a:gd name="T52" fmla="*/ 224 w 224"/>
              <a:gd name="T53" fmla="*/ 166 h 196"/>
              <a:gd name="T54" fmla="*/ 224 w 224"/>
              <a:gd name="T55" fmla="*/ 171 h 196"/>
              <a:gd name="T56" fmla="*/ 222 w 224"/>
              <a:gd name="T57" fmla="*/ 176 h 196"/>
              <a:gd name="T58" fmla="*/ 219 w 224"/>
              <a:gd name="T59" fmla="*/ 181 h 196"/>
              <a:gd name="T60" fmla="*/ 214 w 224"/>
              <a:gd name="T61" fmla="*/ 186 h 196"/>
              <a:gd name="T62" fmla="*/ 209 w 224"/>
              <a:gd name="T63" fmla="*/ 189 h 196"/>
              <a:gd name="T64" fmla="*/ 206 w 224"/>
              <a:gd name="T65" fmla="*/ 191 h 196"/>
              <a:gd name="T66" fmla="*/ 201 w 224"/>
              <a:gd name="T67" fmla="*/ 194 h 196"/>
              <a:gd name="T68" fmla="*/ 194 w 224"/>
              <a:gd name="T69" fmla="*/ 196 h 196"/>
              <a:gd name="T70" fmla="*/ 189 w 224"/>
              <a:gd name="T71" fmla="*/ 196 h 196"/>
              <a:gd name="T72" fmla="*/ 181 w 224"/>
              <a:gd name="T73" fmla="*/ 196 h 196"/>
              <a:gd name="T74" fmla="*/ 176 w 224"/>
              <a:gd name="T75" fmla="*/ 196 h 196"/>
              <a:gd name="T76" fmla="*/ 171 w 224"/>
              <a:gd name="T77" fmla="*/ 194 h 196"/>
              <a:gd name="T78" fmla="*/ 163 w 224"/>
              <a:gd name="T79" fmla="*/ 189 h 196"/>
              <a:gd name="T80" fmla="*/ 155 w 224"/>
              <a:gd name="T81" fmla="*/ 183 h 196"/>
              <a:gd name="T82" fmla="*/ 148 w 224"/>
              <a:gd name="T83" fmla="*/ 178 h 196"/>
              <a:gd name="T84" fmla="*/ 140 w 224"/>
              <a:gd name="T85" fmla="*/ 168 h 196"/>
              <a:gd name="T86" fmla="*/ 130 w 224"/>
              <a:gd name="T87" fmla="*/ 158 h 196"/>
              <a:gd name="T88" fmla="*/ 120 w 224"/>
              <a:gd name="T89" fmla="*/ 148 h 196"/>
              <a:gd name="T90" fmla="*/ 107 w 224"/>
              <a:gd name="T91" fmla="*/ 135 h 196"/>
              <a:gd name="T92" fmla="*/ 94 w 224"/>
              <a:gd name="T93" fmla="*/ 120 h 196"/>
              <a:gd name="T94" fmla="*/ 81 w 224"/>
              <a:gd name="T95" fmla="*/ 104 h 196"/>
              <a:gd name="T96" fmla="*/ 66 w 224"/>
              <a:gd name="T97" fmla="*/ 86 h 196"/>
              <a:gd name="T98" fmla="*/ 51 w 224"/>
              <a:gd name="T99" fmla="*/ 66 h 196"/>
              <a:gd name="T100" fmla="*/ 35 w 224"/>
              <a:gd name="T101" fmla="*/ 46 h 196"/>
              <a:gd name="T102" fmla="*/ 17 w 224"/>
              <a:gd name="T103" fmla="*/ 23 h 196"/>
              <a:gd name="T104" fmla="*/ 0 w 224"/>
              <a:gd name="T105" fmla="*/ 0 h 196"/>
              <a:gd name="T106" fmla="*/ 0 w 224"/>
              <a:gd name="T107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4" h="196">
                <a:moveTo>
                  <a:pt x="0" y="0"/>
                </a:moveTo>
                <a:lnTo>
                  <a:pt x="15" y="0"/>
                </a:lnTo>
                <a:lnTo>
                  <a:pt x="30" y="0"/>
                </a:lnTo>
                <a:lnTo>
                  <a:pt x="46" y="0"/>
                </a:lnTo>
                <a:lnTo>
                  <a:pt x="58" y="0"/>
                </a:lnTo>
                <a:lnTo>
                  <a:pt x="71" y="2"/>
                </a:lnTo>
                <a:lnTo>
                  <a:pt x="84" y="2"/>
                </a:lnTo>
                <a:lnTo>
                  <a:pt x="97" y="5"/>
                </a:lnTo>
                <a:lnTo>
                  <a:pt x="107" y="5"/>
                </a:lnTo>
                <a:lnTo>
                  <a:pt x="117" y="7"/>
                </a:lnTo>
                <a:lnTo>
                  <a:pt x="127" y="10"/>
                </a:lnTo>
                <a:lnTo>
                  <a:pt x="145" y="15"/>
                </a:lnTo>
                <a:lnTo>
                  <a:pt x="161" y="23"/>
                </a:lnTo>
                <a:lnTo>
                  <a:pt x="173" y="30"/>
                </a:lnTo>
                <a:lnTo>
                  <a:pt x="181" y="40"/>
                </a:lnTo>
                <a:lnTo>
                  <a:pt x="189" y="51"/>
                </a:lnTo>
                <a:lnTo>
                  <a:pt x="196" y="61"/>
                </a:lnTo>
                <a:lnTo>
                  <a:pt x="201" y="69"/>
                </a:lnTo>
                <a:lnTo>
                  <a:pt x="206" y="79"/>
                </a:lnTo>
                <a:lnTo>
                  <a:pt x="212" y="92"/>
                </a:lnTo>
                <a:lnTo>
                  <a:pt x="217" y="102"/>
                </a:lnTo>
                <a:lnTo>
                  <a:pt x="219" y="115"/>
                </a:lnTo>
                <a:lnTo>
                  <a:pt x="222" y="127"/>
                </a:lnTo>
                <a:lnTo>
                  <a:pt x="224" y="140"/>
                </a:lnTo>
                <a:lnTo>
                  <a:pt x="224" y="150"/>
                </a:lnTo>
                <a:lnTo>
                  <a:pt x="224" y="161"/>
                </a:lnTo>
                <a:lnTo>
                  <a:pt x="224" y="166"/>
                </a:lnTo>
                <a:lnTo>
                  <a:pt x="224" y="171"/>
                </a:lnTo>
                <a:lnTo>
                  <a:pt x="222" y="176"/>
                </a:lnTo>
                <a:lnTo>
                  <a:pt x="219" y="181"/>
                </a:lnTo>
                <a:lnTo>
                  <a:pt x="214" y="186"/>
                </a:lnTo>
                <a:lnTo>
                  <a:pt x="209" y="189"/>
                </a:lnTo>
                <a:lnTo>
                  <a:pt x="206" y="191"/>
                </a:lnTo>
                <a:lnTo>
                  <a:pt x="201" y="194"/>
                </a:lnTo>
                <a:lnTo>
                  <a:pt x="194" y="196"/>
                </a:lnTo>
                <a:lnTo>
                  <a:pt x="189" y="196"/>
                </a:lnTo>
                <a:lnTo>
                  <a:pt x="181" y="196"/>
                </a:lnTo>
                <a:lnTo>
                  <a:pt x="176" y="196"/>
                </a:lnTo>
                <a:lnTo>
                  <a:pt x="171" y="194"/>
                </a:lnTo>
                <a:lnTo>
                  <a:pt x="163" y="189"/>
                </a:lnTo>
                <a:lnTo>
                  <a:pt x="155" y="183"/>
                </a:lnTo>
                <a:lnTo>
                  <a:pt x="148" y="178"/>
                </a:lnTo>
                <a:lnTo>
                  <a:pt x="140" y="168"/>
                </a:lnTo>
                <a:lnTo>
                  <a:pt x="130" y="158"/>
                </a:lnTo>
                <a:lnTo>
                  <a:pt x="120" y="148"/>
                </a:lnTo>
                <a:lnTo>
                  <a:pt x="107" y="135"/>
                </a:lnTo>
                <a:lnTo>
                  <a:pt x="94" y="120"/>
                </a:lnTo>
                <a:lnTo>
                  <a:pt x="81" y="104"/>
                </a:lnTo>
                <a:lnTo>
                  <a:pt x="66" y="86"/>
                </a:lnTo>
                <a:lnTo>
                  <a:pt x="51" y="66"/>
                </a:lnTo>
                <a:lnTo>
                  <a:pt x="35" y="46"/>
                </a:lnTo>
                <a:lnTo>
                  <a:pt x="17" y="2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tx1">
              <a:alpha val="17000"/>
            </a:schemeClr>
          </a:solidFill>
          <a:ln w="23813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08E7333A-8A5F-4B29-9F2B-55E10FF38846}"/>
              </a:ext>
            </a:extLst>
          </p:cNvPr>
          <p:cNvSpPr>
            <a:spLocks/>
          </p:cNvSpPr>
          <p:nvPr/>
        </p:nvSpPr>
        <p:spPr bwMode="auto">
          <a:xfrm>
            <a:off x="338044" y="2515521"/>
            <a:ext cx="581025" cy="1077913"/>
          </a:xfrm>
          <a:custGeom>
            <a:avLst/>
            <a:gdLst>
              <a:gd name="T0" fmla="*/ 238 w 366"/>
              <a:gd name="T1" fmla="*/ 189 h 679"/>
              <a:gd name="T2" fmla="*/ 266 w 366"/>
              <a:gd name="T3" fmla="*/ 140 h 679"/>
              <a:gd name="T4" fmla="*/ 292 w 366"/>
              <a:gd name="T5" fmla="*/ 97 h 679"/>
              <a:gd name="T6" fmla="*/ 312 w 366"/>
              <a:gd name="T7" fmla="*/ 64 h 679"/>
              <a:gd name="T8" fmla="*/ 330 w 366"/>
              <a:gd name="T9" fmla="*/ 36 h 679"/>
              <a:gd name="T10" fmla="*/ 345 w 366"/>
              <a:gd name="T11" fmla="*/ 18 h 679"/>
              <a:gd name="T12" fmla="*/ 355 w 366"/>
              <a:gd name="T13" fmla="*/ 5 h 679"/>
              <a:gd name="T14" fmla="*/ 361 w 366"/>
              <a:gd name="T15" fmla="*/ 0 h 679"/>
              <a:gd name="T16" fmla="*/ 366 w 366"/>
              <a:gd name="T17" fmla="*/ 5 h 679"/>
              <a:gd name="T18" fmla="*/ 363 w 366"/>
              <a:gd name="T19" fmla="*/ 15 h 679"/>
              <a:gd name="T20" fmla="*/ 358 w 366"/>
              <a:gd name="T21" fmla="*/ 38 h 679"/>
              <a:gd name="T22" fmla="*/ 350 w 366"/>
              <a:gd name="T23" fmla="*/ 71 h 679"/>
              <a:gd name="T24" fmla="*/ 340 w 366"/>
              <a:gd name="T25" fmla="*/ 112 h 679"/>
              <a:gd name="T26" fmla="*/ 332 w 366"/>
              <a:gd name="T27" fmla="*/ 138 h 679"/>
              <a:gd name="T28" fmla="*/ 325 w 366"/>
              <a:gd name="T29" fmla="*/ 163 h 679"/>
              <a:gd name="T30" fmla="*/ 315 w 366"/>
              <a:gd name="T31" fmla="*/ 194 h 679"/>
              <a:gd name="T32" fmla="*/ 304 w 366"/>
              <a:gd name="T33" fmla="*/ 227 h 679"/>
              <a:gd name="T34" fmla="*/ 294 w 366"/>
              <a:gd name="T35" fmla="*/ 260 h 679"/>
              <a:gd name="T36" fmla="*/ 281 w 366"/>
              <a:gd name="T37" fmla="*/ 299 h 679"/>
              <a:gd name="T38" fmla="*/ 269 w 366"/>
              <a:gd name="T39" fmla="*/ 339 h 679"/>
              <a:gd name="T40" fmla="*/ 256 w 366"/>
              <a:gd name="T41" fmla="*/ 380 h 679"/>
              <a:gd name="T42" fmla="*/ 246 w 366"/>
              <a:gd name="T43" fmla="*/ 419 h 679"/>
              <a:gd name="T44" fmla="*/ 233 w 366"/>
              <a:gd name="T45" fmla="*/ 452 h 679"/>
              <a:gd name="T46" fmla="*/ 223 w 366"/>
              <a:gd name="T47" fmla="*/ 485 h 679"/>
              <a:gd name="T48" fmla="*/ 210 w 366"/>
              <a:gd name="T49" fmla="*/ 516 h 679"/>
              <a:gd name="T50" fmla="*/ 200 w 366"/>
              <a:gd name="T51" fmla="*/ 544 h 679"/>
              <a:gd name="T52" fmla="*/ 192 w 366"/>
              <a:gd name="T53" fmla="*/ 567 h 679"/>
              <a:gd name="T54" fmla="*/ 174 w 366"/>
              <a:gd name="T55" fmla="*/ 610 h 679"/>
              <a:gd name="T56" fmla="*/ 156 w 366"/>
              <a:gd name="T57" fmla="*/ 641 h 679"/>
              <a:gd name="T58" fmla="*/ 143 w 366"/>
              <a:gd name="T59" fmla="*/ 664 h 679"/>
              <a:gd name="T60" fmla="*/ 133 w 366"/>
              <a:gd name="T61" fmla="*/ 677 h 679"/>
              <a:gd name="T62" fmla="*/ 120 w 366"/>
              <a:gd name="T63" fmla="*/ 677 h 679"/>
              <a:gd name="T64" fmla="*/ 105 w 366"/>
              <a:gd name="T65" fmla="*/ 672 h 679"/>
              <a:gd name="T66" fmla="*/ 97 w 366"/>
              <a:gd name="T67" fmla="*/ 664 h 679"/>
              <a:gd name="T68" fmla="*/ 87 w 366"/>
              <a:gd name="T69" fmla="*/ 654 h 679"/>
              <a:gd name="T70" fmla="*/ 77 w 366"/>
              <a:gd name="T71" fmla="*/ 641 h 679"/>
              <a:gd name="T72" fmla="*/ 67 w 366"/>
              <a:gd name="T73" fmla="*/ 626 h 679"/>
              <a:gd name="T74" fmla="*/ 57 w 366"/>
              <a:gd name="T75" fmla="*/ 605 h 679"/>
              <a:gd name="T76" fmla="*/ 36 w 366"/>
              <a:gd name="T77" fmla="*/ 572 h 679"/>
              <a:gd name="T78" fmla="*/ 16 w 366"/>
              <a:gd name="T79" fmla="*/ 531 h 679"/>
              <a:gd name="T80" fmla="*/ 3 w 366"/>
              <a:gd name="T81" fmla="*/ 498 h 679"/>
              <a:gd name="T82" fmla="*/ 0 w 366"/>
              <a:gd name="T83" fmla="*/ 472 h 679"/>
              <a:gd name="T84" fmla="*/ 3 w 366"/>
              <a:gd name="T85" fmla="*/ 454 h 679"/>
              <a:gd name="T86" fmla="*/ 5 w 366"/>
              <a:gd name="T87" fmla="*/ 442 h 679"/>
              <a:gd name="T88" fmla="*/ 13 w 366"/>
              <a:gd name="T89" fmla="*/ 437 h 679"/>
              <a:gd name="T90" fmla="*/ 26 w 366"/>
              <a:gd name="T91" fmla="*/ 437 h 679"/>
              <a:gd name="T92" fmla="*/ 39 w 366"/>
              <a:gd name="T93" fmla="*/ 442 h 679"/>
              <a:gd name="T94" fmla="*/ 51 w 366"/>
              <a:gd name="T95" fmla="*/ 444 h 679"/>
              <a:gd name="T96" fmla="*/ 64 w 366"/>
              <a:gd name="T97" fmla="*/ 444 h 679"/>
              <a:gd name="T98" fmla="*/ 74 w 366"/>
              <a:gd name="T99" fmla="*/ 442 h 679"/>
              <a:gd name="T100" fmla="*/ 82 w 366"/>
              <a:gd name="T101" fmla="*/ 437 h 679"/>
              <a:gd name="T102" fmla="*/ 90 w 366"/>
              <a:gd name="T103" fmla="*/ 426 h 679"/>
              <a:gd name="T104" fmla="*/ 100 w 366"/>
              <a:gd name="T105" fmla="*/ 411 h 679"/>
              <a:gd name="T106" fmla="*/ 115 w 366"/>
              <a:gd name="T107" fmla="*/ 391 h 679"/>
              <a:gd name="T108" fmla="*/ 133 w 366"/>
              <a:gd name="T109" fmla="*/ 362 h 679"/>
              <a:gd name="T110" fmla="*/ 154 w 366"/>
              <a:gd name="T111" fmla="*/ 329 h 679"/>
              <a:gd name="T112" fmla="*/ 179 w 366"/>
              <a:gd name="T113" fmla="*/ 288 h 679"/>
              <a:gd name="T114" fmla="*/ 207 w 366"/>
              <a:gd name="T115" fmla="*/ 242 h 679"/>
              <a:gd name="T116" fmla="*/ 223 w 366"/>
              <a:gd name="T117" fmla="*/ 217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6" h="679">
                <a:moveTo>
                  <a:pt x="223" y="217"/>
                </a:moveTo>
                <a:lnTo>
                  <a:pt x="238" y="189"/>
                </a:lnTo>
                <a:lnTo>
                  <a:pt x="253" y="163"/>
                </a:lnTo>
                <a:lnTo>
                  <a:pt x="266" y="140"/>
                </a:lnTo>
                <a:lnTo>
                  <a:pt x="279" y="117"/>
                </a:lnTo>
                <a:lnTo>
                  <a:pt x="292" y="97"/>
                </a:lnTo>
                <a:lnTo>
                  <a:pt x="302" y="79"/>
                </a:lnTo>
                <a:lnTo>
                  <a:pt x="312" y="64"/>
                </a:lnTo>
                <a:lnTo>
                  <a:pt x="322" y="48"/>
                </a:lnTo>
                <a:lnTo>
                  <a:pt x="330" y="36"/>
                </a:lnTo>
                <a:lnTo>
                  <a:pt x="338" y="25"/>
                </a:lnTo>
                <a:lnTo>
                  <a:pt x="345" y="18"/>
                </a:lnTo>
                <a:lnTo>
                  <a:pt x="350" y="10"/>
                </a:lnTo>
                <a:lnTo>
                  <a:pt x="355" y="5"/>
                </a:lnTo>
                <a:lnTo>
                  <a:pt x="358" y="2"/>
                </a:lnTo>
                <a:lnTo>
                  <a:pt x="361" y="0"/>
                </a:lnTo>
                <a:lnTo>
                  <a:pt x="363" y="0"/>
                </a:lnTo>
                <a:lnTo>
                  <a:pt x="366" y="5"/>
                </a:lnTo>
                <a:lnTo>
                  <a:pt x="366" y="10"/>
                </a:lnTo>
                <a:lnTo>
                  <a:pt x="363" y="15"/>
                </a:lnTo>
                <a:lnTo>
                  <a:pt x="363" y="25"/>
                </a:lnTo>
                <a:lnTo>
                  <a:pt x="358" y="38"/>
                </a:lnTo>
                <a:lnTo>
                  <a:pt x="355" y="53"/>
                </a:lnTo>
                <a:lnTo>
                  <a:pt x="350" y="71"/>
                </a:lnTo>
                <a:lnTo>
                  <a:pt x="345" y="89"/>
                </a:lnTo>
                <a:lnTo>
                  <a:pt x="340" y="112"/>
                </a:lnTo>
                <a:lnTo>
                  <a:pt x="335" y="125"/>
                </a:lnTo>
                <a:lnTo>
                  <a:pt x="332" y="138"/>
                </a:lnTo>
                <a:lnTo>
                  <a:pt x="327" y="150"/>
                </a:lnTo>
                <a:lnTo>
                  <a:pt x="325" y="163"/>
                </a:lnTo>
                <a:lnTo>
                  <a:pt x="320" y="179"/>
                </a:lnTo>
                <a:lnTo>
                  <a:pt x="315" y="194"/>
                </a:lnTo>
                <a:lnTo>
                  <a:pt x="309" y="209"/>
                </a:lnTo>
                <a:lnTo>
                  <a:pt x="304" y="227"/>
                </a:lnTo>
                <a:lnTo>
                  <a:pt x="299" y="242"/>
                </a:lnTo>
                <a:lnTo>
                  <a:pt x="294" y="260"/>
                </a:lnTo>
                <a:lnTo>
                  <a:pt x="289" y="281"/>
                </a:lnTo>
                <a:lnTo>
                  <a:pt x="281" y="299"/>
                </a:lnTo>
                <a:lnTo>
                  <a:pt x="276" y="319"/>
                </a:lnTo>
                <a:lnTo>
                  <a:pt x="269" y="339"/>
                </a:lnTo>
                <a:lnTo>
                  <a:pt x="263" y="360"/>
                </a:lnTo>
                <a:lnTo>
                  <a:pt x="256" y="380"/>
                </a:lnTo>
                <a:lnTo>
                  <a:pt x="251" y="398"/>
                </a:lnTo>
                <a:lnTo>
                  <a:pt x="246" y="419"/>
                </a:lnTo>
                <a:lnTo>
                  <a:pt x="238" y="437"/>
                </a:lnTo>
                <a:lnTo>
                  <a:pt x="233" y="452"/>
                </a:lnTo>
                <a:lnTo>
                  <a:pt x="228" y="470"/>
                </a:lnTo>
                <a:lnTo>
                  <a:pt x="223" y="485"/>
                </a:lnTo>
                <a:lnTo>
                  <a:pt x="215" y="500"/>
                </a:lnTo>
                <a:lnTo>
                  <a:pt x="210" y="516"/>
                </a:lnTo>
                <a:lnTo>
                  <a:pt x="205" y="528"/>
                </a:lnTo>
                <a:lnTo>
                  <a:pt x="200" y="544"/>
                </a:lnTo>
                <a:lnTo>
                  <a:pt x="195" y="554"/>
                </a:lnTo>
                <a:lnTo>
                  <a:pt x="192" y="567"/>
                </a:lnTo>
                <a:lnTo>
                  <a:pt x="182" y="590"/>
                </a:lnTo>
                <a:lnTo>
                  <a:pt x="174" y="610"/>
                </a:lnTo>
                <a:lnTo>
                  <a:pt x="164" y="626"/>
                </a:lnTo>
                <a:lnTo>
                  <a:pt x="156" y="641"/>
                </a:lnTo>
                <a:lnTo>
                  <a:pt x="151" y="654"/>
                </a:lnTo>
                <a:lnTo>
                  <a:pt x="143" y="664"/>
                </a:lnTo>
                <a:lnTo>
                  <a:pt x="138" y="672"/>
                </a:lnTo>
                <a:lnTo>
                  <a:pt x="133" y="677"/>
                </a:lnTo>
                <a:lnTo>
                  <a:pt x="128" y="679"/>
                </a:lnTo>
                <a:lnTo>
                  <a:pt x="120" y="677"/>
                </a:lnTo>
                <a:lnTo>
                  <a:pt x="110" y="674"/>
                </a:lnTo>
                <a:lnTo>
                  <a:pt x="105" y="672"/>
                </a:lnTo>
                <a:lnTo>
                  <a:pt x="100" y="666"/>
                </a:lnTo>
                <a:lnTo>
                  <a:pt x="97" y="664"/>
                </a:lnTo>
                <a:lnTo>
                  <a:pt x="92" y="659"/>
                </a:lnTo>
                <a:lnTo>
                  <a:pt x="87" y="654"/>
                </a:lnTo>
                <a:lnTo>
                  <a:pt x="82" y="646"/>
                </a:lnTo>
                <a:lnTo>
                  <a:pt x="77" y="641"/>
                </a:lnTo>
                <a:lnTo>
                  <a:pt x="72" y="633"/>
                </a:lnTo>
                <a:lnTo>
                  <a:pt x="67" y="626"/>
                </a:lnTo>
                <a:lnTo>
                  <a:pt x="62" y="615"/>
                </a:lnTo>
                <a:lnTo>
                  <a:pt x="57" y="605"/>
                </a:lnTo>
                <a:lnTo>
                  <a:pt x="49" y="595"/>
                </a:lnTo>
                <a:lnTo>
                  <a:pt x="36" y="572"/>
                </a:lnTo>
                <a:lnTo>
                  <a:pt x="26" y="551"/>
                </a:lnTo>
                <a:lnTo>
                  <a:pt x="16" y="531"/>
                </a:lnTo>
                <a:lnTo>
                  <a:pt x="8" y="513"/>
                </a:lnTo>
                <a:lnTo>
                  <a:pt x="3" y="498"/>
                </a:lnTo>
                <a:lnTo>
                  <a:pt x="0" y="485"/>
                </a:lnTo>
                <a:lnTo>
                  <a:pt x="0" y="472"/>
                </a:lnTo>
                <a:lnTo>
                  <a:pt x="3" y="465"/>
                </a:lnTo>
                <a:lnTo>
                  <a:pt x="3" y="454"/>
                </a:lnTo>
                <a:lnTo>
                  <a:pt x="5" y="447"/>
                </a:lnTo>
                <a:lnTo>
                  <a:pt x="5" y="442"/>
                </a:lnTo>
                <a:lnTo>
                  <a:pt x="11" y="439"/>
                </a:lnTo>
                <a:lnTo>
                  <a:pt x="13" y="437"/>
                </a:lnTo>
                <a:lnTo>
                  <a:pt x="18" y="437"/>
                </a:lnTo>
                <a:lnTo>
                  <a:pt x="26" y="437"/>
                </a:lnTo>
                <a:lnTo>
                  <a:pt x="34" y="439"/>
                </a:lnTo>
                <a:lnTo>
                  <a:pt x="39" y="442"/>
                </a:lnTo>
                <a:lnTo>
                  <a:pt x="46" y="444"/>
                </a:lnTo>
                <a:lnTo>
                  <a:pt x="51" y="444"/>
                </a:lnTo>
                <a:lnTo>
                  <a:pt x="57" y="444"/>
                </a:lnTo>
                <a:lnTo>
                  <a:pt x="64" y="444"/>
                </a:lnTo>
                <a:lnTo>
                  <a:pt x="69" y="444"/>
                </a:lnTo>
                <a:lnTo>
                  <a:pt x="74" y="442"/>
                </a:lnTo>
                <a:lnTo>
                  <a:pt x="82" y="439"/>
                </a:lnTo>
                <a:lnTo>
                  <a:pt x="82" y="437"/>
                </a:lnTo>
                <a:lnTo>
                  <a:pt x="85" y="431"/>
                </a:lnTo>
                <a:lnTo>
                  <a:pt x="90" y="426"/>
                </a:lnTo>
                <a:lnTo>
                  <a:pt x="95" y="421"/>
                </a:lnTo>
                <a:lnTo>
                  <a:pt x="100" y="411"/>
                </a:lnTo>
                <a:lnTo>
                  <a:pt x="108" y="401"/>
                </a:lnTo>
                <a:lnTo>
                  <a:pt x="115" y="391"/>
                </a:lnTo>
                <a:lnTo>
                  <a:pt x="123" y="378"/>
                </a:lnTo>
                <a:lnTo>
                  <a:pt x="133" y="362"/>
                </a:lnTo>
                <a:lnTo>
                  <a:pt x="143" y="347"/>
                </a:lnTo>
                <a:lnTo>
                  <a:pt x="154" y="329"/>
                </a:lnTo>
                <a:lnTo>
                  <a:pt x="166" y="309"/>
                </a:lnTo>
                <a:lnTo>
                  <a:pt x="179" y="288"/>
                </a:lnTo>
                <a:lnTo>
                  <a:pt x="192" y="265"/>
                </a:lnTo>
                <a:lnTo>
                  <a:pt x="207" y="242"/>
                </a:lnTo>
                <a:lnTo>
                  <a:pt x="223" y="217"/>
                </a:lnTo>
                <a:lnTo>
                  <a:pt x="223" y="217"/>
                </a:lnTo>
              </a:path>
            </a:pathLst>
          </a:custGeom>
          <a:solidFill>
            <a:schemeClr val="tx1">
              <a:alpha val="17000"/>
            </a:schemeClr>
          </a:solidFill>
          <a:ln w="23813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C4E5B7AC-AA47-4A46-B349-FFDB4C922116}"/>
              </a:ext>
            </a:extLst>
          </p:cNvPr>
          <p:cNvSpPr>
            <a:spLocks/>
          </p:cNvSpPr>
          <p:nvPr/>
        </p:nvSpPr>
        <p:spPr bwMode="auto">
          <a:xfrm>
            <a:off x="8449884" y="2469552"/>
            <a:ext cx="1828800" cy="981075"/>
          </a:xfrm>
          <a:custGeom>
            <a:avLst/>
            <a:gdLst>
              <a:gd name="T0" fmla="*/ 646 w 1152"/>
              <a:gd name="T1" fmla="*/ 556 h 618"/>
              <a:gd name="T2" fmla="*/ 631 w 1152"/>
              <a:gd name="T3" fmla="*/ 546 h 618"/>
              <a:gd name="T4" fmla="*/ 613 w 1152"/>
              <a:gd name="T5" fmla="*/ 531 h 618"/>
              <a:gd name="T6" fmla="*/ 590 w 1152"/>
              <a:gd name="T7" fmla="*/ 516 h 618"/>
              <a:gd name="T8" fmla="*/ 565 w 1152"/>
              <a:gd name="T9" fmla="*/ 495 h 618"/>
              <a:gd name="T10" fmla="*/ 537 w 1152"/>
              <a:gd name="T11" fmla="*/ 472 h 618"/>
              <a:gd name="T12" fmla="*/ 501 w 1152"/>
              <a:gd name="T13" fmla="*/ 447 h 618"/>
              <a:gd name="T14" fmla="*/ 465 w 1152"/>
              <a:gd name="T15" fmla="*/ 416 h 618"/>
              <a:gd name="T16" fmla="*/ 424 w 1152"/>
              <a:gd name="T17" fmla="*/ 385 h 618"/>
              <a:gd name="T18" fmla="*/ 378 w 1152"/>
              <a:gd name="T19" fmla="*/ 350 h 618"/>
              <a:gd name="T20" fmla="*/ 330 w 1152"/>
              <a:gd name="T21" fmla="*/ 311 h 618"/>
              <a:gd name="T22" fmla="*/ 279 w 1152"/>
              <a:gd name="T23" fmla="*/ 268 h 618"/>
              <a:gd name="T24" fmla="*/ 222 w 1152"/>
              <a:gd name="T25" fmla="*/ 224 h 618"/>
              <a:gd name="T26" fmla="*/ 164 w 1152"/>
              <a:gd name="T27" fmla="*/ 176 h 618"/>
              <a:gd name="T28" fmla="*/ 100 w 1152"/>
              <a:gd name="T29" fmla="*/ 125 h 618"/>
              <a:gd name="T30" fmla="*/ 33 w 1152"/>
              <a:gd name="T31" fmla="*/ 69 h 618"/>
              <a:gd name="T32" fmla="*/ 18 w 1152"/>
              <a:gd name="T33" fmla="*/ 20 h 618"/>
              <a:gd name="T34" fmla="*/ 51 w 1152"/>
              <a:gd name="T35" fmla="*/ 7 h 618"/>
              <a:gd name="T36" fmla="*/ 79 w 1152"/>
              <a:gd name="T37" fmla="*/ 25 h 618"/>
              <a:gd name="T38" fmla="*/ 115 w 1152"/>
              <a:gd name="T39" fmla="*/ 48 h 618"/>
              <a:gd name="T40" fmla="*/ 151 w 1152"/>
              <a:gd name="T41" fmla="*/ 76 h 618"/>
              <a:gd name="T42" fmla="*/ 181 w 1152"/>
              <a:gd name="T43" fmla="*/ 99 h 618"/>
              <a:gd name="T44" fmla="*/ 207 w 1152"/>
              <a:gd name="T45" fmla="*/ 117 h 618"/>
              <a:gd name="T46" fmla="*/ 238 w 1152"/>
              <a:gd name="T47" fmla="*/ 135 h 618"/>
              <a:gd name="T48" fmla="*/ 271 w 1152"/>
              <a:gd name="T49" fmla="*/ 158 h 618"/>
              <a:gd name="T50" fmla="*/ 309 w 1152"/>
              <a:gd name="T51" fmla="*/ 181 h 618"/>
              <a:gd name="T52" fmla="*/ 353 w 1152"/>
              <a:gd name="T53" fmla="*/ 207 h 618"/>
              <a:gd name="T54" fmla="*/ 399 w 1152"/>
              <a:gd name="T55" fmla="*/ 235 h 618"/>
              <a:gd name="T56" fmla="*/ 450 w 1152"/>
              <a:gd name="T57" fmla="*/ 265 h 618"/>
              <a:gd name="T58" fmla="*/ 506 w 1152"/>
              <a:gd name="T59" fmla="*/ 296 h 618"/>
              <a:gd name="T60" fmla="*/ 562 w 1152"/>
              <a:gd name="T61" fmla="*/ 329 h 618"/>
              <a:gd name="T62" fmla="*/ 618 w 1152"/>
              <a:gd name="T63" fmla="*/ 357 h 618"/>
              <a:gd name="T64" fmla="*/ 677 w 1152"/>
              <a:gd name="T65" fmla="*/ 383 h 618"/>
              <a:gd name="T66" fmla="*/ 764 w 1152"/>
              <a:gd name="T67" fmla="*/ 416 h 618"/>
              <a:gd name="T68" fmla="*/ 876 w 1152"/>
              <a:gd name="T69" fmla="*/ 454 h 618"/>
              <a:gd name="T70" fmla="*/ 961 w 1152"/>
              <a:gd name="T71" fmla="*/ 477 h 618"/>
              <a:gd name="T72" fmla="*/ 1009 w 1152"/>
              <a:gd name="T73" fmla="*/ 490 h 618"/>
              <a:gd name="T74" fmla="*/ 1050 w 1152"/>
              <a:gd name="T75" fmla="*/ 503 h 618"/>
              <a:gd name="T76" fmla="*/ 1086 w 1152"/>
              <a:gd name="T77" fmla="*/ 513 h 618"/>
              <a:gd name="T78" fmla="*/ 1111 w 1152"/>
              <a:gd name="T79" fmla="*/ 521 h 618"/>
              <a:gd name="T80" fmla="*/ 1132 w 1152"/>
              <a:gd name="T81" fmla="*/ 526 h 618"/>
              <a:gd name="T82" fmla="*/ 1147 w 1152"/>
              <a:gd name="T83" fmla="*/ 531 h 618"/>
              <a:gd name="T84" fmla="*/ 1152 w 1152"/>
              <a:gd name="T85" fmla="*/ 533 h 618"/>
              <a:gd name="T86" fmla="*/ 1152 w 1152"/>
              <a:gd name="T87" fmla="*/ 539 h 618"/>
              <a:gd name="T88" fmla="*/ 1145 w 1152"/>
              <a:gd name="T89" fmla="*/ 549 h 618"/>
              <a:gd name="T90" fmla="*/ 1127 w 1152"/>
              <a:gd name="T91" fmla="*/ 556 h 618"/>
              <a:gd name="T92" fmla="*/ 1099 w 1152"/>
              <a:gd name="T93" fmla="*/ 567 h 618"/>
              <a:gd name="T94" fmla="*/ 1063 w 1152"/>
              <a:gd name="T95" fmla="*/ 572 h 618"/>
              <a:gd name="T96" fmla="*/ 999 w 1152"/>
              <a:gd name="T97" fmla="*/ 587 h 618"/>
              <a:gd name="T98" fmla="*/ 933 w 1152"/>
              <a:gd name="T99" fmla="*/ 600 h 618"/>
              <a:gd name="T100" fmla="*/ 887 w 1152"/>
              <a:gd name="T101" fmla="*/ 605 h 618"/>
              <a:gd name="T102" fmla="*/ 848 w 1152"/>
              <a:gd name="T103" fmla="*/ 610 h 618"/>
              <a:gd name="T104" fmla="*/ 818 w 1152"/>
              <a:gd name="T105" fmla="*/ 615 h 618"/>
              <a:gd name="T106" fmla="*/ 795 w 1152"/>
              <a:gd name="T107" fmla="*/ 618 h 618"/>
              <a:gd name="T108" fmla="*/ 774 w 1152"/>
              <a:gd name="T109" fmla="*/ 618 h 618"/>
              <a:gd name="T110" fmla="*/ 749 w 1152"/>
              <a:gd name="T111" fmla="*/ 613 h 618"/>
              <a:gd name="T112" fmla="*/ 715 w 1152"/>
              <a:gd name="T113" fmla="*/ 597 h 618"/>
              <a:gd name="T114" fmla="*/ 675 w 1152"/>
              <a:gd name="T115" fmla="*/ 574 h 618"/>
              <a:gd name="T116" fmla="*/ 652 w 1152"/>
              <a:gd name="T117" fmla="*/ 562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52" h="618">
                <a:moveTo>
                  <a:pt x="652" y="562"/>
                </a:moveTo>
                <a:lnTo>
                  <a:pt x="646" y="556"/>
                </a:lnTo>
                <a:lnTo>
                  <a:pt x="639" y="551"/>
                </a:lnTo>
                <a:lnTo>
                  <a:pt x="631" y="546"/>
                </a:lnTo>
                <a:lnTo>
                  <a:pt x="623" y="539"/>
                </a:lnTo>
                <a:lnTo>
                  <a:pt x="613" y="531"/>
                </a:lnTo>
                <a:lnTo>
                  <a:pt x="603" y="523"/>
                </a:lnTo>
                <a:lnTo>
                  <a:pt x="590" y="516"/>
                </a:lnTo>
                <a:lnTo>
                  <a:pt x="577" y="505"/>
                </a:lnTo>
                <a:lnTo>
                  <a:pt x="565" y="495"/>
                </a:lnTo>
                <a:lnTo>
                  <a:pt x="552" y="485"/>
                </a:lnTo>
                <a:lnTo>
                  <a:pt x="537" y="472"/>
                </a:lnTo>
                <a:lnTo>
                  <a:pt x="519" y="459"/>
                </a:lnTo>
                <a:lnTo>
                  <a:pt x="501" y="447"/>
                </a:lnTo>
                <a:lnTo>
                  <a:pt x="483" y="431"/>
                </a:lnTo>
                <a:lnTo>
                  <a:pt x="465" y="416"/>
                </a:lnTo>
                <a:lnTo>
                  <a:pt x="445" y="401"/>
                </a:lnTo>
                <a:lnTo>
                  <a:pt x="424" y="385"/>
                </a:lnTo>
                <a:lnTo>
                  <a:pt x="401" y="367"/>
                </a:lnTo>
                <a:lnTo>
                  <a:pt x="378" y="350"/>
                </a:lnTo>
                <a:lnTo>
                  <a:pt x="355" y="329"/>
                </a:lnTo>
                <a:lnTo>
                  <a:pt x="330" y="311"/>
                </a:lnTo>
                <a:lnTo>
                  <a:pt x="304" y="291"/>
                </a:lnTo>
                <a:lnTo>
                  <a:pt x="279" y="268"/>
                </a:lnTo>
                <a:lnTo>
                  <a:pt x="250" y="247"/>
                </a:lnTo>
                <a:lnTo>
                  <a:pt x="222" y="224"/>
                </a:lnTo>
                <a:lnTo>
                  <a:pt x="194" y="199"/>
                </a:lnTo>
                <a:lnTo>
                  <a:pt x="164" y="176"/>
                </a:lnTo>
                <a:lnTo>
                  <a:pt x="133" y="150"/>
                </a:lnTo>
                <a:lnTo>
                  <a:pt x="100" y="125"/>
                </a:lnTo>
                <a:lnTo>
                  <a:pt x="66" y="97"/>
                </a:lnTo>
                <a:lnTo>
                  <a:pt x="33" y="69"/>
                </a:lnTo>
                <a:lnTo>
                  <a:pt x="0" y="41"/>
                </a:lnTo>
                <a:lnTo>
                  <a:pt x="18" y="20"/>
                </a:lnTo>
                <a:lnTo>
                  <a:pt x="38" y="0"/>
                </a:lnTo>
                <a:lnTo>
                  <a:pt x="51" y="7"/>
                </a:lnTo>
                <a:lnTo>
                  <a:pt x="64" y="15"/>
                </a:lnTo>
                <a:lnTo>
                  <a:pt x="79" y="25"/>
                </a:lnTo>
                <a:lnTo>
                  <a:pt x="97" y="35"/>
                </a:lnTo>
                <a:lnTo>
                  <a:pt x="115" y="48"/>
                </a:lnTo>
                <a:lnTo>
                  <a:pt x="133" y="61"/>
                </a:lnTo>
                <a:lnTo>
                  <a:pt x="151" y="76"/>
                </a:lnTo>
                <a:lnTo>
                  <a:pt x="171" y="92"/>
                </a:lnTo>
                <a:lnTo>
                  <a:pt x="181" y="99"/>
                </a:lnTo>
                <a:lnTo>
                  <a:pt x="194" y="107"/>
                </a:lnTo>
                <a:lnTo>
                  <a:pt x="207" y="117"/>
                </a:lnTo>
                <a:lnTo>
                  <a:pt x="222" y="125"/>
                </a:lnTo>
                <a:lnTo>
                  <a:pt x="238" y="135"/>
                </a:lnTo>
                <a:lnTo>
                  <a:pt x="253" y="148"/>
                </a:lnTo>
                <a:lnTo>
                  <a:pt x="271" y="158"/>
                </a:lnTo>
                <a:lnTo>
                  <a:pt x="289" y="171"/>
                </a:lnTo>
                <a:lnTo>
                  <a:pt x="309" y="181"/>
                </a:lnTo>
                <a:lnTo>
                  <a:pt x="330" y="194"/>
                </a:lnTo>
                <a:lnTo>
                  <a:pt x="353" y="207"/>
                </a:lnTo>
                <a:lnTo>
                  <a:pt x="376" y="222"/>
                </a:lnTo>
                <a:lnTo>
                  <a:pt x="399" y="235"/>
                </a:lnTo>
                <a:lnTo>
                  <a:pt x="424" y="250"/>
                </a:lnTo>
                <a:lnTo>
                  <a:pt x="450" y="265"/>
                </a:lnTo>
                <a:lnTo>
                  <a:pt x="478" y="281"/>
                </a:lnTo>
                <a:lnTo>
                  <a:pt x="506" y="296"/>
                </a:lnTo>
                <a:lnTo>
                  <a:pt x="534" y="314"/>
                </a:lnTo>
                <a:lnTo>
                  <a:pt x="562" y="329"/>
                </a:lnTo>
                <a:lnTo>
                  <a:pt x="590" y="342"/>
                </a:lnTo>
                <a:lnTo>
                  <a:pt x="618" y="357"/>
                </a:lnTo>
                <a:lnTo>
                  <a:pt x="649" y="370"/>
                </a:lnTo>
                <a:lnTo>
                  <a:pt x="677" y="383"/>
                </a:lnTo>
                <a:lnTo>
                  <a:pt x="705" y="393"/>
                </a:lnTo>
                <a:lnTo>
                  <a:pt x="764" y="416"/>
                </a:lnTo>
                <a:lnTo>
                  <a:pt x="820" y="436"/>
                </a:lnTo>
                <a:lnTo>
                  <a:pt x="876" y="454"/>
                </a:lnTo>
                <a:lnTo>
                  <a:pt x="933" y="470"/>
                </a:lnTo>
                <a:lnTo>
                  <a:pt x="961" y="477"/>
                </a:lnTo>
                <a:lnTo>
                  <a:pt x="986" y="485"/>
                </a:lnTo>
                <a:lnTo>
                  <a:pt x="1009" y="490"/>
                </a:lnTo>
                <a:lnTo>
                  <a:pt x="1030" y="498"/>
                </a:lnTo>
                <a:lnTo>
                  <a:pt x="1050" y="503"/>
                </a:lnTo>
                <a:lnTo>
                  <a:pt x="1068" y="508"/>
                </a:lnTo>
                <a:lnTo>
                  <a:pt x="1086" y="513"/>
                </a:lnTo>
                <a:lnTo>
                  <a:pt x="1099" y="516"/>
                </a:lnTo>
                <a:lnTo>
                  <a:pt x="1111" y="521"/>
                </a:lnTo>
                <a:lnTo>
                  <a:pt x="1124" y="523"/>
                </a:lnTo>
                <a:lnTo>
                  <a:pt x="1132" y="526"/>
                </a:lnTo>
                <a:lnTo>
                  <a:pt x="1140" y="528"/>
                </a:lnTo>
                <a:lnTo>
                  <a:pt x="1147" y="531"/>
                </a:lnTo>
                <a:lnTo>
                  <a:pt x="1150" y="533"/>
                </a:lnTo>
                <a:lnTo>
                  <a:pt x="1152" y="533"/>
                </a:lnTo>
                <a:lnTo>
                  <a:pt x="1152" y="536"/>
                </a:lnTo>
                <a:lnTo>
                  <a:pt x="1152" y="539"/>
                </a:lnTo>
                <a:lnTo>
                  <a:pt x="1150" y="544"/>
                </a:lnTo>
                <a:lnTo>
                  <a:pt x="1145" y="549"/>
                </a:lnTo>
                <a:lnTo>
                  <a:pt x="1137" y="554"/>
                </a:lnTo>
                <a:lnTo>
                  <a:pt x="1127" y="556"/>
                </a:lnTo>
                <a:lnTo>
                  <a:pt x="1114" y="562"/>
                </a:lnTo>
                <a:lnTo>
                  <a:pt x="1099" y="567"/>
                </a:lnTo>
                <a:lnTo>
                  <a:pt x="1083" y="569"/>
                </a:lnTo>
                <a:lnTo>
                  <a:pt x="1063" y="572"/>
                </a:lnTo>
                <a:lnTo>
                  <a:pt x="1042" y="577"/>
                </a:lnTo>
                <a:lnTo>
                  <a:pt x="999" y="587"/>
                </a:lnTo>
                <a:lnTo>
                  <a:pt x="956" y="595"/>
                </a:lnTo>
                <a:lnTo>
                  <a:pt x="933" y="600"/>
                </a:lnTo>
                <a:lnTo>
                  <a:pt x="910" y="602"/>
                </a:lnTo>
                <a:lnTo>
                  <a:pt x="887" y="605"/>
                </a:lnTo>
                <a:lnTo>
                  <a:pt x="866" y="608"/>
                </a:lnTo>
                <a:lnTo>
                  <a:pt x="848" y="610"/>
                </a:lnTo>
                <a:lnTo>
                  <a:pt x="833" y="613"/>
                </a:lnTo>
                <a:lnTo>
                  <a:pt x="818" y="615"/>
                </a:lnTo>
                <a:lnTo>
                  <a:pt x="805" y="618"/>
                </a:lnTo>
                <a:lnTo>
                  <a:pt x="795" y="618"/>
                </a:lnTo>
                <a:lnTo>
                  <a:pt x="784" y="618"/>
                </a:lnTo>
                <a:lnTo>
                  <a:pt x="774" y="618"/>
                </a:lnTo>
                <a:lnTo>
                  <a:pt x="761" y="615"/>
                </a:lnTo>
                <a:lnTo>
                  <a:pt x="749" y="613"/>
                </a:lnTo>
                <a:lnTo>
                  <a:pt x="733" y="605"/>
                </a:lnTo>
                <a:lnTo>
                  <a:pt x="715" y="597"/>
                </a:lnTo>
                <a:lnTo>
                  <a:pt x="695" y="587"/>
                </a:lnTo>
                <a:lnTo>
                  <a:pt x="675" y="574"/>
                </a:lnTo>
                <a:lnTo>
                  <a:pt x="652" y="562"/>
                </a:lnTo>
                <a:lnTo>
                  <a:pt x="652" y="562"/>
                </a:lnTo>
              </a:path>
            </a:pathLst>
          </a:custGeom>
          <a:solidFill>
            <a:schemeClr val="tx1">
              <a:alpha val="17000"/>
            </a:schemeClr>
          </a:solidFill>
          <a:ln w="23813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" name="Freeform 34">
            <a:extLst>
              <a:ext uri="{FF2B5EF4-FFF2-40B4-BE49-F238E27FC236}">
                <a16:creationId xmlns:a16="http://schemas.microsoft.com/office/drawing/2014/main" id="{EEC1C319-8F14-4493-BF35-73BF71348FDB}"/>
              </a:ext>
            </a:extLst>
          </p:cNvPr>
          <p:cNvSpPr>
            <a:spLocks/>
          </p:cNvSpPr>
          <p:nvPr/>
        </p:nvSpPr>
        <p:spPr bwMode="auto">
          <a:xfrm>
            <a:off x="2080002" y="2128256"/>
            <a:ext cx="1662113" cy="1354138"/>
          </a:xfrm>
          <a:custGeom>
            <a:avLst/>
            <a:gdLst>
              <a:gd name="T0" fmla="*/ 232 w 1047"/>
              <a:gd name="T1" fmla="*/ 500 h 853"/>
              <a:gd name="T2" fmla="*/ 296 w 1047"/>
              <a:gd name="T3" fmla="*/ 419 h 853"/>
              <a:gd name="T4" fmla="*/ 365 w 1047"/>
              <a:gd name="T5" fmla="*/ 321 h 853"/>
              <a:gd name="T6" fmla="*/ 429 w 1047"/>
              <a:gd name="T7" fmla="*/ 219 h 853"/>
              <a:gd name="T8" fmla="*/ 482 w 1047"/>
              <a:gd name="T9" fmla="*/ 94 h 853"/>
              <a:gd name="T10" fmla="*/ 531 w 1047"/>
              <a:gd name="T11" fmla="*/ 15 h 853"/>
              <a:gd name="T12" fmla="*/ 574 w 1047"/>
              <a:gd name="T13" fmla="*/ 56 h 853"/>
              <a:gd name="T14" fmla="*/ 608 w 1047"/>
              <a:gd name="T15" fmla="*/ 89 h 853"/>
              <a:gd name="T16" fmla="*/ 633 w 1047"/>
              <a:gd name="T17" fmla="*/ 117 h 853"/>
              <a:gd name="T18" fmla="*/ 646 w 1047"/>
              <a:gd name="T19" fmla="*/ 140 h 853"/>
              <a:gd name="T20" fmla="*/ 646 w 1047"/>
              <a:gd name="T21" fmla="*/ 155 h 853"/>
              <a:gd name="T22" fmla="*/ 636 w 1047"/>
              <a:gd name="T23" fmla="*/ 176 h 853"/>
              <a:gd name="T24" fmla="*/ 613 w 1047"/>
              <a:gd name="T25" fmla="*/ 209 h 853"/>
              <a:gd name="T26" fmla="*/ 577 w 1047"/>
              <a:gd name="T27" fmla="*/ 253 h 853"/>
              <a:gd name="T28" fmla="*/ 528 w 1047"/>
              <a:gd name="T29" fmla="*/ 309 h 853"/>
              <a:gd name="T30" fmla="*/ 467 w 1047"/>
              <a:gd name="T31" fmla="*/ 378 h 853"/>
              <a:gd name="T32" fmla="*/ 396 w 1047"/>
              <a:gd name="T33" fmla="*/ 454 h 853"/>
              <a:gd name="T34" fmla="*/ 339 w 1047"/>
              <a:gd name="T35" fmla="*/ 518 h 853"/>
              <a:gd name="T36" fmla="*/ 298 w 1047"/>
              <a:gd name="T37" fmla="*/ 569 h 853"/>
              <a:gd name="T38" fmla="*/ 273 w 1047"/>
              <a:gd name="T39" fmla="*/ 608 h 853"/>
              <a:gd name="T40" fmla="*/ 263 w 1047"/>
              <a:gd name="T41" fmla="*/ 628 h 853"/>
              <a:gd name="T42" fmla="*/ 263 w 1047"/>
              <a:gd name="T43" fmla="*/ 638 h 853"/>
              <a:gd name="T44" fmla="*/ 276 w 1047"/>
              <a:gd name="T45" fmla="*/ 646 h 853"/>
              <a:gd name="T46" fmla="*/ 298 w 1047"/>
              <a:gd name="T47" fmla="*/ 646 h 853"/>
              <a:gd name="T48" fmla="*/ 332 w 1047"/>
              <a:gd name="T49" fmla="*/ 646 h 853"/>
              <a:gd name="T50" fmla="*/ 375 w 1047"/>
              <a:gd name="T51" fmla="*/ 638 h 853"/>
              <a:gd name="T52" fmla="*/ 426 w 1047"/>
              <a:gd name="T53" fmla="*/ 628 h 853"/>
              <a:gd name="T54" fmla="*/ 493 w 1047"/>
              <a:gd name="T55" fmla="*/ 613 h 853"/>
              <a:gd name="T56" fmla="*/ 580 w 1047"/>
              <a:gd name="T57" fmla="*/ 595 h 853"/>
              <a:gd name="T58" fmla="*/ 684 w 1047"/>
              <a:gd name="T59" fmla="*/ 574 h 853"/>
              <a:gd name="T60" fmla="*/ 809 w 1047"/>
              <a:gd name="T61" fmla="*/ 551 h 853"/>
              <a:gd name="T62" fmla="*/ 950 w 1047"/>
              <a:gd name="T63" fmla="*/ 523 h 853"/>
              <a:gd name="T64" fmla="*/ 1047 w 1047"/>
              <a:gd name="T65" fmla="*/ 577 h 853"/>
              <a:gd name="T66" fmla="*/ 914 w 1047"/>
              <a:gd name="T67" fmla="*/ 608 h 853"/>
              <a:gd name="T68" fmla="*/ 763 w 1047"/>
              <a:gd name="T69" fmla="*/ 643 h 853"/>
              <a:gd name="T70" fmla="*/ 626 w 1047"/>
              <a:gd name="T71" fmla="*/ 676 h 853"/>
              <a:gd name="T72" fmla="*/ 541 w 1047"/>
              <a:gd name="T73" fmla="*/ 699 h 853"/>
              <a:gd name="T74" fmla="*/ 467 w 1047"/>
              <a:gd name="T75" fmla="*/ 720 h 853"/>
              <a:gd name="T76" fmla="*/ 396 w 1047"/>
              <a:gd name="T77" fmla="*/ 740 h 853"/>
              <a:gd name="T78" fmla="*/ 334 w 1047"/>
              <a:gd name="T79" fmla="*/ 761 h 853"/>
              <a:gd name="T80" fmla="*/ 278 w 1047"/>
              <a:gd name="T81" fmla="*/ 784 h 853"/>
              <a:gd name="T82" fmla="*/ 224 w 1047"/>
              <a:gd name="T83" fmla="*/ 807 h 853"/>
              <a:gd name="T84" fmla="*/ 181 w 1047"/>
              <a:gd name="T85" fmla="*/ 822 h 853"/>
              <a:gd name="T86" fmla="*/ 148 w 1047"/>
              <a:gd name="T87" fmla="*/ 837 h 853"/>
              <a:gd name="T88" fmla="*/ 125 w 1047"/>
              <a:gd name="T89" fmla="*/ 845 h 853"/>
              <a:gd name="T90" fmla="*/ 107 w 1047"/>
              <a:gd name="T91" fmla="*/ 850 h 853"/>
              <a:gd name="T92" fmla="*/ 86 w 1047"/>
              <a:gd name="T93" fmla="*/ 853 h 853"/>
              <a:gd name="T94" fmla="*/ 61 w 1047"/>
              <a:gd name="T95" fmla="*/ 837 h 853"/>
              <a:gd name="T96" fmla="*/ 33 w 1047"/>
              <a:gd name="T97" fmla="*/ 802 h 853"/>
              <a:gd name="T98" fmla="*/ 12 w 1047"/>
              <a:gd name="T99" fmla="*/ 766 h 853"/>
              <a:gd name="T100" fmla="*/ 2 w 1047"/>
              <a:gd name="T101" fmla="*/ 738 h 853"/>
              <a:gd name="T102" fmla="*/ 5 w 1047"/>
              <a:gd name="T103" fmla="*/ 712 h 853"/>
              <a:gd name="T104" fmla="*/ 20 w 1047"/>
              <a:gd name="T105" fmla="*/ 694 h 853"/>
              <a:gd name="T106" fmla="*/ 51 w 1047"/>
              <a:gd name="T107" fmla="*/ 674 h 853"/>
              <a:gd name="T108" fmla="*/ 94 w 1047"/>
              <a:gd name="T109" fmla="*/ 651 h 853"/>
              <a:gd name="T110" fmla="*/ 140 w 1047"/>
              <a:gd name="T111" fmla="*/ 610 h 853"/>
              <a:gd name="T112" fmla="*/ 191 w 1047"/>
              <a:gd name="T113" fmla="*/ 554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47" h="853">
                <a:moveTo>
                  <a:pt x="191" y="554"/>
                </a:moveTo>
                <a:lnTo>
                  <a:pt x="212" y="528"/>
                </a:lnTo>
                <a:lnTo>
                  <a:pt x="232" y="500"/>
                </a:lnTo>
                <a:lnTo>
                  <a:pt x="253" y="475"/>
                </a:lnTo>
                <a:lnTo>
                  <a:pt x="276" y="447"/>
                </a:lnTo>
                <a:lnTo>
                  <a:pt x="296" y="419"/>
                </a:lnTo>
                <a:lnTo>
                  <a:pt x="319" y="388"/>
                </a:lnTo>
                <a:lnTo>
                  <a:pt x="342" y="355"/>
                </a:lnTo>
                <a:lnTo>
                  <a:pt x="365" y="321"/>
                </a:lnTo>
                <a:lnTo>
                  <a:pt x="385" y="288"/>
                </a:lnTo>
                <a:lnTo>
                  <a:pt x="408" y="255"/>
                </a:lnTo>
                <a:lnTo>
                  <a:pt x="429" y="219"/>
                </a:lnTo>
                <a:lnTo>
                  <a:pt x="447" y="178"/>
                </a:lnTo>
                <a:lnTo>
                  <a:pt x="465" y="138"/>
                </a:lnTo>
                <a:lnTo>
                  <a:pt x="482" y="94"/>
                </a:lnTo>
                <a:lnTo>
                  <a:pt x="498" y="48"/>
                </a:lnTo>
                <a:lnTo>
                  <a:pt x="513" y="0"/>
                </a:lnTo>
                <a:lnTo>
                  <a:pt x="531" y="15"/>
                </a:lnTo>
                <a:lnTo>
                  <a:pt x="546" y="30"/>
                </a:lnTo>
                <a:lnTo>
                  <a:pt x="562" y="43"/>
                </a:lnTo>
                <a:lnTo>
                  <a:pt x="574" y="56"/>
                </a:lnTo>
                <a:lnTo>
                  <a:pt x="587" y="69"/>
                </a:lnTo>
                <a:lnTo>
                  <a:pt x="597" y="79"/>
                </a:lnTo>
                <a:lnTo>
                  <a:pt x="608" y="89"/>
                </a:lnTo>
                <a:lnTo>
                  <a:pt x="618" y="99"/>
                </a:lnTo>
                <a:lnTo>
                  <a:pt x="626" y="109"/>
                </a:lnTo>
                <a:lnTo>
                  <a:pt x="633" y="117"/>
                </a:lnTo>
                <a:lnTo>
                  <a:pt x="638" y="125"/>
                </a:lnTo>
                <a:lnTo>
                  <a:pt x="641" y="132"/>
                </a:lnTo>
                <a:lnTo>
                  <a:pt x="646" y="140"/>
                </a:lnTo>
                <a:lnTo>
                  <a:pt x="646" y="145"/>
                </a:lnTo>
                <a:lnTo>
                  <a:pt x="646" y="150"/>
                </a:lnTo>
                <a:lnTo>
                  <a:pt x="646" y="155"/>
                </a:lnTo>
                <a:lnTo>
                  <a:pt x="643" y="161"/>
                </a:lnTo>
                <a:lnTo>
                  <a:pt x="641" y="168"/>
                </a:lnTo>
                <a:lnTo>
                  <a:pt x="636" y="176"/>
                </a:lnTo>
                <a:lnTo>
                  <a:pt x="631" y="186"/>
                </a:lnTo>
                <a:lnTo>
                  <a:pt x="623" y="196"/>
                </a:lnTo>
                <a:lnTo>
                  <a:pt x="613" y="209"/>
                </a:lnTo>
                <a:lnTo>
                  <a:pt x="603" y="222"/>
                </a:lnTo>
                <a:lnTo>
                  <a:pt x="590" y="237"/>
                </a:lnTo>
                <a:lnTo>
                  <a:pt x="577" y="253"/>
                </a:lnTo>
                <a:lnTo>
                  <a:pt x="562" y="270"/>
                </a:lnTo>
                <a:lnTo>
                  <a:pt x="546" y="288"/>
                </a:lnTo>
                <a:lnTo>
                  <a:pt x="528" y="309"/>
                </a:lnTo>
                <a:lnTo>
                  <a:pt x="511" y="332"/>
                </a:lnTo>
                <a:lnTo>
                  <a:pt x="488" y="355"/>
                </a:lnTo>
                <a:lnTo>
                  <a:pt x="467" y="378"/>
                </a:lnTo>
                <a:lnTo>
                  <a:pt x="442" y="403"/>
                </a:lnTo>
                <a:lnTo>
                  <a:pt x="419" y="431"/>
                </a:lnTo>
                <a:lnTo>
                  <a:pt x="396" y="454"/>
                </a:lnTo>
                <a:lnTo>
                  <a:pt x="375" y="477"/>
                </a:lnTo>
                <a:lnTo>
                  <a:pt x="357" y="498"/>
                </a:lnTo>
                <a:lnTo>
                  <a:pt x="339" y="518"/>
                </a:lnTo>
                <a:lnTo>
                  <a:pt x="324" y="539"/>
                </a:lnTo>
                <a:lnTo>
                  <a:pt x="311" y="554"/>
                </a:lnTo>
                <a:lnTo>
                  <a:pt x="298" y="569"/>
                </a:lnTo>
                <a:lnTo>
                  <a:pt x="288" y="585"/>
                </a:lnTo>
                <a:lnTo>
                  <a:pt x="281" y="595"/>
                </a:lnTo>
                <a:lnTo>
                  <a:pt x="273" y="608"/>
                </a:lnTo>
                <a:lnTo>
                  <a:pt x="268" y="615"/>
                </a:lnTo>
                <a:lnTo>
                  <a:pt x="265" y="623"/>
                </a:lnTo>
                <a:lnTo>
                  <a:pt x="263" y="628"/>
                </a:lnTo>
                <a:lnTo>
                  <a:pt x="260" y="633"/>
                </a:lnTo>
                <a:lnTo>
                  <a:pt x="263" y="636"/>
                </a:lnTo>
                <a:lnTo>
                  <a:pt x="263" y="638"/>
                </a:lnTo>
                <a:lnTo>
                  <a:pt x="268" y="641"/>
                </a:lnTo>
                <a:lnTo>
                  <a:pt x="270" y="643"/>
                </a:lnTo>
                <a:lnTo>
                  <a:pt x="276" y="646"/>
                </a:lnTo>
                <a:lnTo>
                  <a:pt x="283" y="646"/>
                </a:lnTo>
                <a:lnTo>
                  <a:pt x="291" y="646"/>
                </a:lnTo>
                <a:lnTo>
                  <a:pt x="298" y="646"/>
                </a:lnTo>
                <a:lnTo>
                  <a:pt x="309" y="646"/>
                </a:lnTo>
                <a:lnTo>
                  <a:pt x="319" y="646"/>
                </a:lnTo>
                <a:lnTo>
                  <a:pt x="332" y="646"/>
                </a:lnTo>
                <a:lnTo>
                  <a:pt x="344" y="643"/>
                </a:lnTo>
                <a:lnTo>
                  <a:pt x="360" y="641"/>
                </a:lnTo>
                <a:lnTo>
                  <a:pt x="375" y="638"/>
                </a:lnTo>
                <a:lnTo>
                  <a:pt x="390" y="636"/>
                </a:lnTo>
                <a:lnTo>
                  <a:pt x="408" y="631"/>
                </a:lnTo>
                <a:lnTo>
                  <a:pt x="426" y="628"/>
                </a:lnTo>
                <a:lnTo>
                  <a:pt x="447" y="623"/>
                </a:lnTo>
                <a:lnTo>
                  <a:pt x="470" y="618"/>
                </a:lnTo>
                <a:lnTo>
                  <a:pt x="493" y="613"/>
                </a:lnTo>
                <a:lnTo>
                  <a:pt x="521" y="608"/>
                </a:lnTo>
                <a:lnTo>
                  <a:pt x="549" y="600"/>
                </a:lnTo>
                <a:lnTo>
                  <a:pt x="580" y="595"/>
                </a:lnTo>
                <a:lnTo>
                  <a:pt x="613" y="590"/>
                </a:lnTo>
                <a:lnTo>
                  <a:pt x="649" y="582"/>
                </a:lnTo>
                <a:lnTo>
                  <a:pt x="684" y="574"/>
                </a:lnTo>
                <a:lnTo>
                  <a:pt x="725" y="567"/>
                </a:lnTo>
                <a:lnTo>
                  <a:pt x="766" y="559"/>
                </a:lnTo>
                <a:lnTo>
                  <a:pt x="809" y="551"/>
                </a:lnTo>
                <a:lnTo>
                  <a:pt x="853" y="541"/>
                </a:lnTo>
                <a:lnTo>
                  <a:pt x="901" y="533"/>
                </a:lnTo>
                <a:lnTo>
                  <a:pt x="950" y="523"/>
                </a:lnTo>
                <a:lnTo>
                  <a:pt x="1001" y="510"/>
                </a:lnTo>
                <a:lnTo>
                  <a:pt x="1024" y="544"/>
                </a:lnTo>
                <a:lnTo>
                  <a:pt x="1047" y="577"/>
                </a:lnTo>
                <a:lnTo>
                  <a:pt x="1004" y="587"/>
                </a:lnTo>
                <a:lnTo>
                  <a:pt x="960" y="597"/>
                </a:lnTo>
                <a:lnTo>
                  <a:pt x="914" y="608"/>
                </a:lnTo>
                <a:lnTo>
                  <a:pt x="866" y="620"/>
                </a:lnTo>
                <a:lnTo>
                  <a:pt x="815" y="631"/>
                </a:lnTo>
                <a:lnTo>
                  <a:pt x="763" y="643"/>
                </a:lnTo>
                <a:lnTo>
                  <a:pt x="710" y="656"/>
                </a:lnTo>
                <a:lnTo>
                  <a:pt x="654" y="669"/>
                </a:lnTo>
                <a:lnTo>
                  <a:pt x="626" y="676"/>
                </a:lnTo>
                <a:lnTo>
                  <a:pt x="597" y="684"/>
                </a:lnTo>
                <a:lnTo>
                  <a:pt x="569" y="692"/>
                </a:lnTo>
                <a:lnTo>
                  <a:pt x="541" y="699"/>
                </a:lnTo>
                <a:lnTo>
                  <a:pt x="516" y="705"/>
                </a:lnTo>
                <a:lnTo>
                  <a:pt x="490" y="712"/>
                </a:lnTo>
                <a:lnTo>
                  <a:pt x="467" y="720"/>
                </a:lnTo>
                <a:lnTo>
                  <a:pt x="442" y="725"/>
                </a:lnTo>
                <a:lnTo>
                  <a:pt x="419" y="733"/>
                </a:lnTo>
                <a:lnTo>
                  <a:pt x="396" y="740"/>
                </a:lnTo>
                <a:lnTo>
                  <a:pt x="375" y="748"/>
                </a:lnTo>
                <a:lnTo>
                  <a:pt x="355" y="753"/>
                </a:lnTo>
                <a:lnTo>
                  <a:pt x="334" y="761"/>
                </a:lnTo>
                <a:lnTo>
                  <a:pt x="314" y="768"/>
                </a:lnTo>
                <a:lnTo>
                  <a:pt x="296" y="776"/>
                </a:lnTo>
                <a:lnTo>
                  <a:pt x="278" y="784"/>
                </a:lnTo>
                <a:lnTo>
                  <a:pt x="258" y="791"/>
                </a:lnTo>
                <a:lnTo>
                  <a:pt x="242" y="799"/>
                </a:lnTo>
                <a:lnTo>
                  <a:pt x="224" y="807"/>
                </a:lnTo>
                <a:lnTo>
                  <a:pt x="209" y="812"/>
                </a:lnTo>
                <a:lnTo>
                  <a:pt x="196" y="817"/>
                </a:lnTo>
                <a:lnTo>
                  <a:pt x="181" y="822"/>
                </a:lnTo>
                <a:lnTo>
                  <a:pt x="171" y="827"/>
                </a:lnTo>
                <a:lnTo>
                  <a:pt x="158" y="832"/>
                </a:lnTo>
                <a:lnTo>
                  <a:pt x="148" y="837"/>
                </a:lnTo>
                <a:lnTo>
                  <a:pt x="140" y="840"/>
                </a:lnTo>
                <a:lnTo>
                  <a:pt x="130" y="842"/>
                </a:lnTo>
                <a:lnTo>
                  <a:pt x="125" y="845"/>
                </a:lnTo>
                <a:lnTo>
                  <a:pt x="117" y="848"/>
                </a:lnTo>
                <a:lnTo>
                  <a:pt x="112" y="848"/>
                </a:lnTo>
                <a:lnTo>
                  <a:pt x="107" y="850"/>
                </a:lnTo>
                <a:lnTo>
                  <a:pt x="104" y="850"/>
                </a:lnTo>
                <a:lnTo>
                  <a:pt x="97" y="853"/>
                </a:lnTo>
                <a:lnTo>
                  <a:pt x="86" y="853"/>
                </a:lnTo>
                <a:lnTo>
                  <a:pt x="79" y="850"/>
                </a:lnTo>
                <a:lnTo>
                  <a:pt x="69" y="845"/>
                </a:lnTo>
                <a:lnTo>
                  <a:pt x="61" y="837"/>
                </a:lnTo>
                <a:lnTo>
                  <a:pt x="51" y="827"/>
                </a:lnTo>
                <a:lnTo>
                  <a:pt x="43" y="814"/>
                </a:lnTo>
                <a:lnTo>
                  <a:pt x="33" y="802"/>
                </a:lnTo>
                <a:lnTo>
                  <a:pt x="25" y="789"/>
                </a:lnTo>
                <a:lnTo>
                  <a:pt x="17" y="776"/>
                </a:lnTo>
                <a:lnTo>
                  <a:pt x="12" y="766"/>
                </a:lnTo>
                <a:lnTo>
                  <a:pt x="7" y="756"/>
                </a:lnTo>
                <a:lnTo>
                  <a:pt x="2" y="745"/>
                </a:lnTo>
                <a:lnTo>
                  <a:pt x="2" y="738"/>
                </a:lnTo>
                <a:lnTo>
                  <a:pt x="0" y="728"/>
                </a:lnTo>
                <a:lnTo>
                  <a:pt x="2" y="717"/>
                </a:lnTo>
                <a:lnTo>
                  <a:pt x="5" y="712"/>
                </a:lnTo>
                <a:lnTo>
                  <a:pt x="7" y="705"/>
                </a:lnTo>
                <a:lnTo>
                  <a:pt x="12" y="699"/>
                </a:lnTo>
                <a:lnTo>
                  <a:pt x="20" y="694"/>
                </a:lnTo>
                <a:lnTo>
                  <a:pt x="28" y="687"/>
                </a:lnTo>
                <a:lnTo>
                  <a:pt x="38" y="682"/>
                </a:lnTo>
                <a:lnTo>
                  <a:pt x="51" y="674"/>
                </a:lnTo>
                <a:lnTo>
                  <a:pt x="66" y="669"/>
                </a:lnTo>
                <a:lnTo>
                  <a:pt x="79" y="661"/>
                </a:lnTo>
                <a:lnTo>
                  <a:pt x="94" y="651"/>
                </a:lnTo>
                <a:lnTo>
                  <a:pt x="109" y="641"/>
                </a:lnTo>
                <a:lnTo>
                  <a:pt x="125" y="625"/>
                </a:lnTo>
                <a:lnTo>
                  <a:pt x="140" y="610"/>
                </a:lnTo>
                <a:lnTo>
                  <a:pt x="158" y="592"/>
                </a:lnTo>
                <a:lnTo>
                  <a:pt x="173" y="574"/>
                </a:lnTo>
                <a:lnTo>
                  <a:pt x="191" y="554"/>
                </a:lnTo>
                <a:lnTo>
                  <a:pt x="191" y="554"/>
                </a:lnTo>
              </a:path>
            </a:pathLst>
          </a:custGeom>
          <a:solidFill>
            <a:schemeClr val="tx1">
              <a:alpha val="17000"/>
            </a:schemeClr>
          </a:solidFill>
          <a:ln w="23813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1" name="Freeform 39">
            <a:extLst>
              <a:ext uri="{FF2B5EF4-FFF2-40B4-BE49-F238E27FC236}">
                <a16:creationId xmlns:a16="http://schemas.microsoft.com/office/drawing/2014/main" id="{4D26534D-488D-4FB5-B237-1C7A5D3689F9}"/>
              </a:ext>
            </a:extLst>
          </p:cNvPr>
          <p:cNvSpPr>
            <a:spLocks/>
          </p:cNvSpPr>
          <p:nvPr/>
        </p:nvSpPr>
        <p:spPr bwMode="auto">
          <a:xfrm>
            <a:off x="11238734" y="2110004"/>
            <a:ext cx="388557" cy="1396081"/>
          </a:xfrm>
          <a:custGeom>
            <a:avLst/>
            <a:gdLst>
              <a:gd name="T0" fmla="*/ 202 w 371"/>
              <a:gd name="T1" fmla="*/ 5 h 1333"/>
              <a:gd name="T2" fmla="*/ 238 w 371"/>
              <a:gd name="T3" fmla="*/ 0 h 1333"/>
              <a:gd name="T4" fmla="*/ 333 w 371"/>
              <a:gd name="T5" fmla="*/ 33 h 1333"/>
              <a:gd name="T6" fmla="*/ 358 w 371"/>
              <a:gd name="T7" fmla="*/ 66 h 1333"/>
              <a:gd name="T8" fmla="*/ 368 w 371"/>
              <a:gd name="T9" fmla="*/ 97 h 1333"/>
              <a:gd name="T10" fmla="*/ 366 w 371"/>
              <a:gd name="T11" fmla="*/ 138 h 1333"/>
              <a:gd name="T12" fmla="*/ 363 w 371"/>
              <a:gd name="T13" fmla="*/ 158 h 1333"/>
              <a:gd name="T14" fmla="*/ 361 w 371"/>
              <a:gd name="T15" fmla="*/ 194 h 1333"/>
              <a:gd name="T16" fmla="*/ 358 w 371"/>
              <a:gd name="T17" fmla="*/ 240 h 1333"/>
              <a:gd name="T18" fmla="*/ 356 w 371"/>
              <a:gd name="T19" fmla="*/ 299 h 1333"/>
              <a:gd name="T20" fmla="*/ 356 w 371"/>
              <a:gd name="T21" fmla="*/ 373 h 1333"/>
              <a:gd name="T22" fmla="*/ 353 w 371"/>
              <a:gd name="T23" fmla="*/ 460 h 1333"/>
              <a:gd name="T24" fmla="*/ 353 w 371"/>
              <a:gd name="T25" fmla="*/ 562 h 1333"/>
              <a:gd name="T26" fmla="*/ 350 w 371"/>
              <a:gd name="T27" fmla="*/ 677 h 1333"/>
              <a:gd name="T28" fmla="*/ 350 w 371"/>
              <a:gd name="T29" fmla="*/ 792 h 1333"/>
              <a:gd name="T30" fmla="*/ 348 w 371"/>
              <a:gd name="T31" fmla="*/ 894 h 1333"/>
              <a:gd name="T32" fmla="*/ 345 w 371"/>
              <a:gd name="T33" fmla="*/ 986 h 1333"/>
              <a:gd name="T34" fmla="*/ 340 w 371"/>
              <a:gd name="T35" fmla="*/ 1063 h 1333"/>
              <a:gd name="T36" fmla="*/ 335 w 371"/>
              <a:gd name="T37" fmla="*/ 1129 h 1333"/>
              <a:gd name="T38" fmla="*/ 327 w 371"/>
              <a:gd name="T39" fmla="*/ 1183 h 1333"/>
              <a:gd name="T40" fmla="*/ 320 w 371"/>
              <a:gd name="T41" fmla="*/ 1223 h 1333"/>
              <a:gd name="T42" fmla="*/ 312 w 371"/>
              <a:gd name="T43" fmla="*/ 1254 h 1333"/>
              <a:gd name="T44" fmla="*/ 292 w 371"/>
              <a:gd name="T45" fmla="*/ 1290 h 1333"/>
              <a:gd name="T46" fmla="*/ 271 w 371"/>
              <a:gd name="T47" fmla="*/ 1315 h 1333"/>
              <a:gd name="T48" fmla="*/ 243 w 371"/>
              <a:gd name="T49" fmla="*/ 1331 h 1333"/>
              <a:gd name="T50" fmla="*/ 212 w 371"/>
              <a:gd name="T51" fmla="*/ 1323 h 1333"/>
              <a:gd name="T52" fmla="*/ 197 w 371"/>
              <a:gd name="T53" fmla="*/ 1285 h 1333"/>
              <a:gd name="T54" fmla="*/ 187 w 371"/>
              <a:gd name="T55" fmla="*/ 1244 h 1333"/>
              <a:gd name="T56" fmla="*/ 161 w 371"/>
              <a:gd name="T57" fmla="*/ 1200 h 1333"/>
              <a:gd name="T58" fmla="*/ 95 w 371"/>
              <a:gd name="T59" fmla="*/ 1134 h 1333"/>
              <a:gd name="T60" fmla="*/ 54 w 371"/>
              <a:gd name="T61" fmla="*/ 1109 h 1333"/>
              <a:gd name="T62" fmla="*/ 23 w 371"/>
              <a:gd name="T63" fmla="*/ 1088 h 1333"/>
              <a:gd name="T64" fmla="*/ 5 w 371"/>
              <a:gd name="T65" fmla="*/ 1073 h 1333"/>
              <a:gd name="T66" fmla="*/ 0 w 371"/>
              <a:gd name="T67" fmla="*/ 1065 h 1333"/>
              <a:gd name="T68" fmla="*/ 5 w 371"/>
              <a:gd name="T69" fmla="*/ 1060 h 1333"/>
              <a:gd name="T70" fmla="*/ 23 w 371"/>
              <a:gd name="T71" fmla="*/ 1057 h 1333"/>
              <a:gd name="T72" fmla="*/ 54 w 371"/>
              <a:gd name="T73" fmla="*/ 1060 h 1333"/>
              <a:gd name="T74" fmla="*/ 95 w 371"/>
              <a:gd name="T75" fmla="*/ 1065 h 1333"/>
              <a:gd name="T76" fmla="*/ 172 w 371"/>
              <a:gd name="T77" fmla="*/ 1070 h 1333"/>
              <a:gd name="T78" fmla="*/ 220 w 371"/>
              <a:gd name="T79" fmla="*/ 1055 h 1333"/>
              <a:gd name="T80" fmla="*/ 230 w 371"/>
              <a:gd name="T81" fmla="*/ 1040 h 1333"/>
              <a:gd name="T82" fmla="*/ 238 w 371"/>
              <a:gd name="T83" fmla="*/ 1001 h 1333"/>
              <a:gd name="T84" fmla="*/ 243 w 371"/>
              <a:gd name="T85" fmla="*/ 945 h 1333"/>
              <a:gd name="T86" fmla="*/ 251 w 371"/>
              <a:gd name="T87" fmla="*/ 866 h 1333"/>
              <a:gd name="T88" fmla="*/ 251 w 371"/>
              <a:gd name="T89" fmla="*/ 718 h 1333"/>
              <a:gd name="T90" fmla="*/ 258 w 371"/>
              <a:gd name="T91" fmla="*/ 598 h 1333"/>
              <a:gd name="T92" fmla="*/ 258 w 371"/>
              <a:gd name="T93" fmla="*/ 536 h 1333"/>
              <a:gd name="T94" fmla="*/ 256 w 371"/>
              <a:gd name="T95" fmla="*/ 467 h 1333"/>
              <a:gd name="T96" fmla="*/ 253 w 371"/>
              <a:gd name="T97" fmla="*/ 383 h 1333"/>
              <a:gd name="T98" fmla="*/ 251 w 371"/>
              <a:gd name="T99" fmla="*/ 289 h 1333"/>
              <a:gd name="T100" fmla="*/ 243 w 371"/>
              <a:gd name="T101" fmla="*/ 199 h 1333"/>
              <a:gd name="T102" fmla="*/ 235 w 371"/>
              <a:gd name="T103" fmla="*/ 133 h 1333"/>
              <a:gd name="T104" fmla="*/ 225 w 371"/>
              <a:gd name="T105" fmla="*/ 84 h 1333"/>
              <a:gd name="T106" fmla="*/ 210 w 371"/>
              <a:gd name="T107" fmla="*/ 59 h 1333"/>
              <a:gd name="T108" fmla="*/ 187 w 371"/>
              <a:gd name="T109" fmla="*/ 36 h 1333"/>
              <a:gd name="T110" fmla="*/ 187 w 371"/>
              <a:gd name="T111" fmla="*/ 18 h 1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71" h="1333">
                <a:moveTo>
                  <a:pt x="187" y="18"/>
                </a:moveTo>
                <a:lnTo>
                  <a:pt x="192" y="13"/>
                </a:lnTo>
                <a:lnTo>
                  <a:pt x="197" y="8"/>
                </a:lnTo>
                <a:lnTo>
                  <a:pt x="202" y="5"/>
                </a:lnTo>
                <a:lnTo>
                  <a:pt x="210" y="3"/>
                </a:lnTo>
                <a:lnTo>
                  <a:pt x="218" y="0"/>
                </a:lnTo>
                <a:lnTo>
                  <a:pt x="228" y="0"/>
                </a:lnTo>
                <a:lnTo>
                  <a:pt x="238" y="0"/>
                </a:lnTo>
                <a:lnTo>
                  <a:pt x="251" y="3"/>
                </a:lnTo>
                <a:lnTo>
                  <a:pt x="320" y="28"/>
                </a:lnTo>
                <a:lnTo>
                  <a:pt x="325" y="31"/>
                </a:lnTo>
                <a:lnTo>
                  <a:pt x="333" y="33"/>
                </a:lnTo>
                <a:lnTo>
                  <a:pt x="343" y="43"/>
                </a:lnTo>
                <a:lnTo>
                  <a:pt x="353" y="54"/>
                </a:lnTo>
                <a:lnTo>
                  <a:pt x="356" y="61"/>
                </a:lnTo>
                <a:lnTo>
                  <a:pt x="358" y="66"/>
                </a:lnTo>
                <a:lnTo>
                  <a:pt x="363" y="74"/>
                </a:lnTo>
                <a:lnTo>
                  <a:pt x="366" y="79"/>
                </a:lnTo>
                <a:lnTo>
                  <a:pt x="366" y="87"/>
                </a:lnTo>
                <a:lnTo>
                  <a:pt x="368" y="97"/>
                </a:lnTo>
                <a:lnTo>
                  <a:pt x="371" y="105"/>
                </a:lnTo>
                <a:lnTo>
                  <a:pt x="371" y="115"/>
                </a:lnTo>
                <a:lnTo>
                  <a:pt x="368" y="125"/>
                </a:lnTo>
                <a:lnTo>
                  <a:pt x="366" y="138"/>
                </a:lnTo>
                <a:lnTo>
                  <a:pt x="366" y="143"/>
                </a:lnTo>
                <a:lnTo>
                  <a:pt x="366" y="146"/>
                </a:lnTo>
                <a:lnTo>
                  <a:pt x="366" y="153"/>
                </a:lnTo>
                <a:lnTo>
                  <a:pt x="363" y="158"/>
                </a:lnTo>
                <a:lnTo>
                  <a:pt x="363" y="166"/>
                </a:lnTo>
                <a:lnTo>
                  <a:pt x="363" y="174"/>
                </a:lnTo>
                <a:lnTo>
                  <a:pt x="363" y="184"/>
                </a:lnTo>
                <a:lnTo>
                  <a:pt x="361" y="194"/>
                </a:lnTo>
                <a:lnTo>
                  <a:pt x="361" y="204"/>
                </a:lnTo>
                <a:lnTo>
                  <a:pt x="361" y="215"/>
                </a:lnTo>
                <a:lnTo>
                  <a:pt x="358" y="227"/>
                </a:lnTo>
                <a:lnTo>
                  <a:pt x="358" y="240"/>
                </a:lnTo>
                <a:lnTo>
                  <a:pt x="358" y="253"/>
                </a:lnTo>
                <a:lnTo>
                  <a:pt x="358" y="268"/>
                </a:lnTo>
                <a:lnTo>
                  <a:pt x="358" y="284"/>
                </a:lnTo>
                <a:lnTo>
                  <a:pt x="356" y="299"/>
                </a:lnTo>
                <a:lnTo>
                  <a:pt x="356" y="317"/>
                </a:lnTo>
                <a:lnTo>
                  <a:pt x="356" y="335"/>
                </a:lnTo>
                <a:lnTo>
                  <a:pt x="356" y="355"/>
                </a:lnTo>
                <a:lnTo>
                  <a:pt x="356" y="373"/>
                </a:lnTo>
                <a:lnTo>
                  <a:pt x="353" y="393"/>
                </a:lnTo>
                <a:lnTo>
                  <a:pt x="353" y="416"/>
                </a:lnTo>
                <a:lnTo>
                  <a:pt x="353" y="437"/>
                </a:lnTo>
                <a:lnTo>
                  <a:pt x="353" y="460"/>
                </a:lnTo>
                <a:lnTo>
                  <a:pt x="353" y="485"/>
                </a:lnTo>
                <a:lnTo>
                  <a:pt x="353" y="508"/>
                </a:lnTo>
                <a:lnTo>
                  <a:pt x="353" y="534"/>
                </a:lnTo>
                <a:lnTo>
                  <a:pt x="353" y="562"/>
                </a:lnTo>
                <a:lnTo>
                  <a:pt x="350" y="587"/>
                </a:lnTo>
                <a:lnTo>
                  <a:pt x="350" y="618"/>
                </a:lnTo>
                <a:lnTo>
                  <a:pt x="350" y="646"/>
                </a:lnTo>
                <a:lnTo>
                  <a:pt x="350" y="677"/>
                </a:lnTo>
                <a:lnTo>
                  <a:pt x="350" y="705"/>
                </a:lnTo>
                <a:lnTo>
                  <a:pt x="350" y="736"/>
                </a:lnTo>
                <a:lnTo>
                  <a:pt x="350" y="764"/>
                </a:lnTo>
                <a:lnTo>
                  <a:pt x="350" y="792"/>
                </a:lnTo>
                <a:lnTo>
                  <a:pt x="350" y="817"/>
                </a:lnTo>
                <a:lnTo>
                  <a:pt x="350" y="845"/>
                </a:lnTo>
                <a:lnTo>
                  <a:pt x="350" y="871"/>
                </a:lnTo>
                <a:lnTo>
                  <a:pt x="348" y="894"/>
                </a:lnTo>
                <a:lnTo>
                  <a:pt x="348" y="917"/>
                </a:lnTo>
                <a:lnTo>
                  <a:pt x="348" y="940"/>
                </a:lnTo>
                <a:lnTo>
                  <a:pt x="345" y="963"/>
                </a:lnTo>
                <a:lnTo>
                  <a:pt x="345" y="986"/>
                </a:lnTo>
                <a:lnTo>
                  <a:pt x="343" y="1006"/>
                </a:lnTo>
                <a:lnTo>
                  <a:pt x="343" y="1024"/>
                </a:lnTo>
                <a:lnTo>
                  <a:pt x="343" y="1045"/>
                </a:lnTo>
                <a:lnTo>
                  <a:pt x="340" y="1063"/>
                </a:lnTo>
                <a:lnTo>
                  <a:pt x="340" y="1080"/>
                </a:lnTo>
                <a:lnTo>
                  <a:pt x="338" y="1098"/>
                </a:lnTo>
                <a:lnTo>
                  <a:pt x="335" y="1114"/>
                </a:lnTo>
                <a:lnTo>
                  <a:pt x="335" y="1129"/>
                </a:lnTo>
                <a:lnTo>
                  <a:pt x="333" y="1144"/>
                </a:lnTo>
                <a:lnTo>
                  <a:pt x="333" y="1157"/>
                </a:lnTo>
                <a:lnTo>
                  <a:pt x="330" y="1170"/>
                </a:lnTo>
                <a:lnTo>
                  <a:pt x="327" y="1183"/>
                </a:lnTo>
                <a:lnTo>
                  <a:pt x="327" y="1193"/>
                </a:lnTo>
                <a:lnTo>
                  <a:pt x="325" y="1206"/>
                </a:lnTo>
                <a:lnTo>
                  <a:pt x="322" y="1216"/>
                </a:lnTo>
                <a:lnTo>
                  <a:pt x="320" y="1223"/>
                </a:lnTo>
                <a:lnTo>
                  <a:pt x="320" y="1234"/>
                </a:lnTo>
                <a:lnTo>
                  <a:pt x="317" y="1241"/>
                </a:lnTo>
                <a:lnTo>
                  <a:pt x="315" y="1246"/>
                </a:lnTo>
                <a:lnTo>
                  <a:pt x="312" y="1254"/>
                </a:lnTo>
                <a:lnTo>
                  <a:pt x="307" y="1264"/>
                </a:lnTo>
                <a:lnTo>
                  <a:pt x="302" y="1272"/>
                </a:lnTo>
                <a:lnTo>
                  <a:pt x="297" y="1282"/>
                </a:lnTo>
                <a:lnTo>
                  <a:pt x="292" y="1290"/>
                </a:lnTo>
                <a:lnTo>
                  <a:pt x="287" y="1298"/>
                </a:lnTo>
                <a:lnTo>
                  <a:pt x="281" y="1303"/>
                </a:lnTo>
                <a:lnTo>
                  <a:pt x="276" y="1310"/>
                </a:lnTo>
                <a:lnTo>
                  <a:pt x="271" y="1315"/>
                </a:lnTo>
                <a:lnTo>
                  <a:pt x="266" y="1318"/>
                </a:lnTo>
                <a:lnTo>
                  <a:pt x="261" y="1323"/>
                </a:lnTo>
                <a:lnTo>
                  <a:pt x="253" y="1328"/>
                </a:lnTo>
                <a:lnTo>
                  <a:pt x="243" y="1331"/>
                </a:lnTo>
                <a:lnTo>
                  <a:pt x="235" y="1333"/>
                </a:lnTo>
                <a:lnTo>
                  <a:pt x="225" y="1331"/>
                </a:lnTo>
                <a:lnTo>
                  <a:pt x="220" y="1328"/>
                </a:lnTo>
                <a:lnTo>
                  <a:pt x="212" y="1323"/>
                </a:lnTo>
                <a:lnTo>
                  <a:pt x="210" y="1315"/>
                </a:lnTo>
                <a:lnTo>
                  <a:pt x="205" y="1308"/>
                </a:lnTo>
                <a:lnTo>
                  <a:pt x="202" y="1298"/>
                </a:lnTo>
                <a:lnTo>
                  <a:pt x="197" y="1285"/>
                </a:lnTo>
                <a:lnTo>
                  <a:pt x="195" y="1269"/>
                </a:lnTo>
                <a:lnTo>
                  <a:pt x="195" y="1262"/>
                </a:lnTo>
                <a:lnTo>
                  <a:pt x="192" y="1252"/>
                </a:lnTo>
                <a:lnTo>
                  <a:pt x="187" y="1244"/>
                </a:lnTo>
                <a:lnTo>
                  <a:pt x="184" y="1234"/>
                </a:lnTo>
                <a:lnTo>
                  <a:pt x="179" y="1226"/>
                </a:lnTo>
                <a:lnTo>
                  <a:pt x="174" y="1216"/>
                </a:lnTo>
                <a:lnTo>
                  <a:pt x="161" y="1200"/>
                </a:lnTo>
                <a:lnTo>
                  <a:pt x="149" y="1183"/>
                </a:lnTo>
                <a:lnTo>
                  <a:pt x="131" y="1167"/>
                </a:lnTo>
                <a:lnTo>
                  <a:pt x="113" y="1149"/>
                </a:lnTo>
                <a:lnTo>
                  <a:pt x="95" y="1134"/>
                </a:lnTo>
                <a:lnTo>
                  <a:pt x="82" y="1129"/>
                </a:lnTo>
                <a:lnTo>
                  <a:pt x="72" y="1121"/>
                </a:lnTo>
                <a:lnTo>
                  <a:pt x="62" y="1114"/>
                </a:lnTo>
                <a:lnTo>
                  <a:pt x="54" y="1109"/>
                </a:lnTo>
                <a:lnTo>
                  <a:pt x="44" y="1103"/>
                </a:lnTo>
                <a:lnTo>
                  <a:pt x="36" y="1096"/>
                </a:lnTo>
                <a:lnTo>
                  <a:pt x="31" y="1093"/>
                </a:lnTo>
                <a:lnTo>
                  <a:pt x="23" y="1088"/>
                </a:lnTo>
                <a:lnTo>
                  <a:pt x="18" y="1083"/>
                </a:lnTo>
                <a:lnTo>
                  <a:pt x="13" y="1080"/>
                </a:lnTo>
                <a:lnTo>
                  <a:pt x="11" y="1075"/>
                </a:lnTo>
                <a:lnTo>
                  <a:pt x="5" y="1073"/>
                </a:lnTo>
                <a:lnTo>
                  <a:pt x="3" y="1070"/>
                </a:lnTo>
                <a:lnTo>
                  <a:pt x="3" y="1068"/>
                </a:lnTo>
                <a:lnTo>
                  <a:pt x="0" y="1065"/>
                </a:lnTo>
                <a:lnTo>
                  <a:pt x="0" y="1065"/>
                </a:lnTo>
                <a:lnTo>
                  <a:pt x="0" y="1063"/>
                </a:lnTo>
                <a:lnTo>
                  <a:pt x="3" y="1060"/>
                </a:lnTo>
                <a:lnTo>
                  <a:pt x="3" y="1060"/>
                </a:lnTo>
                <a:lnTo>
                  <a:pt x="5" y="1060"/>
                </a:lnTo>
                <a:lnTo>
                  <a:pt x="11" y="1060"/>
                </a:lnTo>
                <a:lnTo>
                  <a:pt x="13" y="1057"/>
                </a:lnTo>
                <a:lnTo>
                  <a:pt x="18" y="1057"/>
                </a:lnTo>
                <a:lnTo>
                  <a:pt x="23" y="1057"/>
                </a:lnTo>
                <a:lnTo>
                  <a:pt x="31" y="1057"/>
                </a:lnTo>
                <a:lnTo>
                  <a:pt x="36" y="1057"/>
                </a:lnTo>
                <a:lnTo>
                  <a:pt x="44" y="1060"/>
                </a:lnTo>
                <a:lnTo>
                  <a:pt x="54" y="1060"/>
                </a:lnTo>
                <a:lnTo>
                  <a:pt x="62" y="1060"/>
                </a:lnTo>
                <a:lnTo>
                  <a:pt x="72" y="1060"/>
                </a:lnTo>
                <a:lnTo>
                  <a:pt x="82" y="1063"/>
                </a:lnTo>
                <a:lnTo>
                  <a:pt x="95" y="1065"/>
                </a:lnTo>
                <a:lnTo>
                  <a:pt x="115" y="1068"/>
                </a:lnTo>
                <a:lnTo>
                  <a:pt x="136" y="1068"/>
                </a:lnTo>
                <a:lnTo>
                  <a:pt x="154" y="1070"/>
                </a:lnTo>
                <a:lnTo>
                  <a:pt x="172" y="1070"/>
                </a:lnTo>
                <a:lnTo>
                  <a:pt x="184" y="1068"/>
                </a:lnTo>
                <a:lnTo>
                  <a:pt x="197" y="1065"/>
                </a:lnTo>
                <a:lnTo>
                  <a:pt x="210" y="1060"/>
                </a:lnTo>
                <a:lnTo>
                  <a:pt x="220" y="1055"/>
                </a:lnTo>
                <a:lnTo>
                  <a:pt x="223" y="1055"/>
                </a:lnTo>
                <a:lnTo>
                  <a:pt x="225" y="1050"/>
                </a:lnTo>
                <a:lnTo>
                  <a:pt x="228" y="1045"/>
                </a:lnTo>
                <a:lnTo>
                  <a:pt x="230" y="1040"/>
                </a:lnTo>
                <a:lnTo>
                  <a:pt x="230" y="1032"/>
                </a:lnTo>
                <a:lnTo>
                  <a:pt x="233" y="1024"/>
                </a:lnTo>
                <a:lnTo>
                  <a:pt x="235" y="1014"/>
                </a:lnTo>
                <a:lnTo>
                  <a:pt x="238" y="1001"/>
                </a:lnTo>
                <a:lnTo>
                  <a:pt x="238" y="991"/>
                </a:lnTo>
                <a:lnTo>
                  <a:pt x="241" y="976"/>
                </a:lnTo>
                <a:lnTo>
                  <a:pt x="243" y="960"/>
                </a:lnTo>
                <a:lnTo>
                  <a:pt x="243" y="945"/>
                </a:lnTo>
                <a:lnTo>
                  <a:pt x="246" y="927"/>
                </a:lnTo>
                <a:lnTo>
                  <a:pt x="248" y="907"/>
                </a:lnTo>
                <a:lnTo>
                  <a:pt x="248" y="886"/>
                </a:lnTo>
                <a:lnTo>
                  <a:pt x="251" y="866"/>
                </a:lnTo>
                <a:lnTo>
                  <a:pt x="251" y="825"/>
                </a:lnTo>
                <a:lnTo>
                  <a:pt x="251" y="787"/>
                </a:lnTo>
                <a:lnTo>
                  <a:pt x="251" y="751"/>
                </a:lnTo>
                <a:lnTo>
                  <a:pt x="251" y="718"/>
                </a:lnTo>
                <a:lnTo>
                  <a:pt x="251" y="685"/>
                </a:lnTo>
                <a:lnTo>
                  <a:pt x="253" y="654"/>
                </a:lnTo>
                <a:lnTo>
                  <a:pt x="256" y="623"/>
                </a:lnTo>
                <a:lnTo>
                  <a:pt x="258" y="598"/>
                </a:lnTo>
                <a:lnTo>
                  <a:pt x="258" y="582"/>
                </a:lnTo>
                <a:lnTo>
                  <a:pt x="258" y="570"/>
                </a:lnTo>
                <a:lnTo>
                  <a:pt x="258" y="554"/>
                </a:lnTo>
                <a:lnTo>
                  <a:pt x="258" y="536"/>
                </a:lnTo>
                <a:lnTo>
                  <a:pt x="258" y="521"/>
                </a:lnTo>
                <a:lnTo>
                  <a:pt x="258" y="503"/>
                </a:lnTo>
                <a:lnTo>
                  <a:pt x="256" y="485"/>
                </a:lnTo>
                <a:lnTo>
                  <a:pt x="256" y="467"/>
                </a:lnTo>
                <a:lnTo>
                  <a:pt x="256" y="447"/>
                </a:lnTo>
                <a:lnTo>
                  <a:pt x="256" y="427"/>
                </a:lnTo>
                <a:lnTo>
                  <a:pt x="256" y="406"/>
                </a:lnTo>
                <a:lnTo>
                  <a:pt x="253" y="383"/>
                </a:lnTo>
                <a:lnTo>
                  <a:pt x="253" y="360"/>
                </a:lnTo>
                <a:lnTo>
                  <a:pt x="253" y="337"/>
                </a:lnTo>
                <a:lnTo>
                  <a:pt x="251" y="314"/>
                </a:lnTo>
                <a:lnTo>
                  <a:pt x="251" y="289"/>
                </a:lnTo>
                <a:lnTo>
                  <a:pt x="248" y="263"/>
                </a:lnTo>
                <a:lnTo>
                  <a:pt x="248" y="240"/>
                </a:lnTo>
                <a:lnTo>
                  <a:pt x="246" y="220"/>
                </a:lnTo>
                <a:lnTo>
                  <a:pt x="243" y="199"/>
                </a:lnTo>
                <a:lnTo>
                  <a:pt x="243" y="179"/>
                </a:lnTo>
                <a:lnTo>
                  <a:pt x="241" y="163"/>
                </a:lnTo>
                <a:lnTo>
                  <a:pt x="238" y="146"/>
                </a:lnTo>
                <a:lnTo>
                  <a:pt x="235" y="133"/>
                </a:lnTo>
                <a:lnTo>
                  <a:pt x="233" y="117"/>
                </a:lnTo>
                <a:lnTo>
                  <a:pt x="230" y="107"/>
                </a:lnTo>
                <a:lnTo>
                  <a:pt x="228" y="94"/>
                </a:lnTo>
                <a:lnTo>
                  <a:pt x="225" y="84"/>
                </a:lnTo>
                <a:lnTo>
                  <a:pt x="223" y="77"/>
                </a:lnTo>
                <a:lnTo>
                  <a:pt x="220" y="69"/>
                </a:lnTo>
                <a:lnTo>
                  <a:pt x="215" y="64"/>
                </a:lnTo>
                <a:lnTo>
                  <a:pt x="210" y="59"/>
                </a:lnTo>
                <a:lnTo>
                  <a:pt x="202" y="54"/>
                </a:lnTo>
                <a:lnTo>
                  <a:pt x="197" y="46"/>
                </a:lnTo>
                <a:lnTo>
                  <a:pt x="192" y="41"/>
                </a:lnTo>
                <a:lnTo>
                  <a:pt x="187" y="36"/>
                </a:lnTo>
                <a:lnTo>
                  <a:pt x="184" y="31"/>
                </a:lnTo>
                <a:lnTo>
                  <a:pt x="184" y="26"/>
                </a:lnTo>
                <a:lnTo>
                  <a:pt x="184" y="23"/>
                </a:lnTo>
                <a:lnTo>
                  <a:pt x="187" y="18"/>
                </a:lnTo>
                <a:lnTo>
                  <a:pt x="187" y="18"/>
                </a:lnTo>
              </a:path>
            </a:pathLst>
          </a:custGeom>
          <a:solidFill>
            <a:schemeClr val="tx1">
              <a:alpha val="17000"/>
            </a:schemeClr>
          </a:solidFill>
          <a:ln w="23813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2ACA4052-19A4-4764-B82F-1F6847840DD5}"/>
              </a:ext>
            </a:extLst>
          </p:cNvPr>
          <p:cNvSpPr>
            <a:spLocks/>
          </p:cNvSpPr>
          <p:nvPr/>
        </p:nvSpPr>
        <p:spPr bwMode="auto">
          <a:xfrm>
            <a:off x="9536001" y="2027483"/>
            <a:ext cx="1265238" cy="842963"/>
          </a:xfrm>
          <a:custGeom>
            <a:avLst/>
            <a:gdLst>
              <a:gd name="T0" fmla="*/ 552 w 797"/>
              <a:gd name="T1" fmla="*/ 505 h 531"/>
              <a:gd name="T2" fmla="*/ 562 w 797"/>
              <a:gd name="T3" fmla="*/ 439 h 531"/>
              <a:gd name="T4" fmla="*/ 572 w 797"/>
              <a:gd name="T5" fmla="*/ 375 h 531"/>
              <a:gd name="T6" fmla="*/ 583 w 797"/>
              <a:gd name="T7" fmla="*/ 321 h 531"/>
              <a:gd name="T8" fmla="*/ 588 w 797"/>
              <a:gd name="T9" fmla="*/ 273 h 531"/>
              <a:gd name="T10" fmla="*/ 595 w 797"/>
              <a:gd name="T11" fmla="*/ 229 h 531"/>
              <a:gd name="T12" fmla="*/ 598 w 797"/>
              <a:gd name="T13" fmla="*/ 194 h 531"/>
              <a:gd name="T14" fmla="*/ 600 w 797"/>
              <a:gd name="T15" fmla="*/ 166 h 531"/>
              <a:gd name="T16" fmla="*/ 603 w 797"/>
              <a:gd name="T17" fmla="*/ 143 h 531"/>
              <a:gd name="T18" fmla="*/ 603 w 797"/>
              <a:gd name="T19" fmla="*/ 127 h 531"/>
              <a:gd name="T20" fmla="*/ 603 w 797"/>
              <a:gd name="T21" fmla="*/ 120 h 531"/>
              <a:gd name="T22" fmla="*/ 595 w 797"/>
              <a:gd name="T23" fmla="*/ 117 h 531"/>
              <a:gd name="T24" fmla="*/ 572 w 797"/>
              <a:gd name="T25" fmla="*/ 117 h 531"/>
              <a:gd name="T26" fmla="*/ 531 w 797"/>
              <a:gd name="T27" fmla="*/ 120 h 531"/>
              <a:gd name="T28" fmla="*/ 478 w 797"/>
              <a:gd name="T29" fmla="*/ 130 h 531"/>
              <a:gd name="T30" fmla="*/ 406 w 797"/>
              <a:gd name="T31" fmla="*/ 145 h 531"/>
              <a:gd name="T32" fmla="*/ 322 w 797"/>
              <a:gd name="T33" fmla="*/ 166 h 531"/>
              <a:gd name="T34" fmla="*/ 243 w 797"/>
              <a:gd name="T35" fmla="*/ 183 h 531"/>
              <a:gd name="T36" fmla="*/ 181 w 797"/>
              <a:gd name="T37" fmla="*/ 199 h 531"/>
              <a:gd name="T38" fmla="*/ 135 w 797"/>
              <a:gd name="T39" fmla="*/ 206 h 531"/>
              <a:gd name="T40" fmla="*/ 102 w 797"/>
              <a:gd name="T41" fmla="*/ 212 h 531"/>
              <a:gd name="T42" fmla="*/ 87 w 797"/>
              <a:gd name="T43" fmla="*/ 214 h 531"/>
              <a:gd name="T44" fmla="*/ 64 w 797"/>
              <a:gd name="T45" fmla="*/ 209 h 531"/>
              <a:gd name="T46" fmla="*/ 41 w 797"/>
              <a:gd name="T47" fmla="*/ 196 h 531"/>
              <a:gd name="T48" fmla="*/ 15 w 797"/>
              <a:gd name="T49" fmla="*/ 173 h 531"/>
              <a:gd name="T50" fmla="*/ 3 w 797"/>
              <a:gd name="T51" fmla="*/ 155 h 531"/>
              <a:gd name="T52" fmla="*/ 5 w 797"/>
              <a:gd name="T53" fmla="*/ 145 h 531"/>
              <a:gd name="T54" fmla="*/ 13 w 797"/>
              <a:gd name="T55" fmla="*/ 143 h 531"/>
              <a:gd name="T56" fmla="*/ 31 w 797"/>
              <a:gd name="T57" fmla="*/ 140 h 531"/>
              <a:gd name="T58" fmla="*/ 54 w 797"/>
              <a:gd name="T59" fmla="*/ 137 h 531"/>
              <a:gd name="T60" fmla="*/ 89 w 797"/>
              <a:gd name="T61" fmla="*/ 132 h 531"/>
              <a:gd name="T62" fmla="*/ 133 w 797"/>
              <a:gd name="T63" fmla="*/ 125 h 531"/>
              <a:gd name="T64" fmla="*/ 197 w 797"/>
              <a:gd name="T65" fmla="*/ 114 h 531"/>
              <a:gd name="T66" fmla="*/ 296 w 797"/>
              <a:gd name="T67" fmla="*/ 102 h 531"/>
              <a:gd name="T68" fmla="*/ 396 w 797"/>
              <a:gd name="T69" fmla="*/ 81 h 531"/>
              <a:gd name="T70" fmla="*/ 460 w 797"/>
              <a:gd name="T71" fmla="*/ 63 h 531"/>
              <a:gd name="T72" fmla="*/ 498 w 797"/>
              <a:gd name="T73" fmla="*/ 51 h 531"/>
              <a:gd name="T74" fmla="*/ 531 w 797"/>
              <a:gd name="T75" fmla="*/ 40 h 531"/>
              <a:gd name="T76" fmla="*/ 557 w 797"/>
              <a:gd name="T77" fmla="*/ 30 h 531"/>
              <a:gd name="T78" fmla="*/ 575 w 797"/>
              <a:gd name="T79" fmla="*/ 23 h 531"/>
              <a:gd name="T80" fmla="*/ 608 w 797"/>
              <a:gd name="T81" fmla="*/ 5 h 531"/>
              <a:gd name="T82" fmla="*/ 634 w 797"/>
              <a:gd name="T83" fmla="*/ 0 h 531"/>
              <a:gd name="T84" fmla="*/ 657 w 797"/>
              <a:gd name="T85" fmla="*/ 12 h 531"/>
              <a:gd name="T86" fmla="*/ 695 w 797"/>
              <a:gd name="T87" fmla="*/ 35 h 531"/>
              <a:gd name="T88" fmla="*/ 743 w 797"/>
              <a:gd name="T89" fmla="*/ 66 h 531"/>
              <a:gd name="T90" fmla="*/ 779 w 797"/>
              <a:gd name="T91" fmla="*/ 97 h 531"/>
              <a:gd name="T92" fmla="*/ 795 w 797"/>
              <a:gd name="T93" fmla="*/ 120 h 531"/>
              <a:gd name="T94" fmla="*/ 787 w 797"/>
              <a:gd name="T95" fmla="*/ 145 h 531"/>
              <a:gd name="T96" fmla="*/ 772 w 797"/>
              <a:gd name="T97" fmla="*/ 158 h 531"/>
              <a:gd name="T98" fmla="*/ 756 w 797"/>
              <a:gd name="T99" fmla="*/ 168 h 531"/>
              <a:gd name="T100" fmla="*/ 746 w 797"/>
              <a:gd name="T101" fmla="*/ 176 h 531"/>
              <a:gd name="T102" fmla="*/ 738 w 797"/>
              <a:gd name="T103" fmla="*/ 189 h 531"/>
              <a:gd name="T104" fmla="*/ 726 w 797"/>
              <a:gd name="T105" fmla="*/ 209 h 531"/>
              <a:gd name="T106" fmla="*/ 713 w 797"/>
              <a:gd name="T107" fmla="*/ 235 h 531"/>
              <a:gd name="T108" fmla="*/ 700 w 797"/>
              <a:gd name="T109" fmla="*/ 265 h 531"/>
              <a:gd name="T110" fmla="*/ 685 w 797"/>
              <a:gd name="T111" fmla="*/ 303 h 531"/>
              <a:gd name="T112" fmla="*/ 669 w 797"/>
              <a:gd name="T113" fmla="*/ 347 h 531"/>
              <a:gd name="T114" fmla="*/ 634 w 797"/>
              <a:gd name="T115" fmla="*/ 449 h 531"/>
              <a:gd name="T116" fmla="*/ 608 w 797"/>
              <a:gd name="T117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97" h="531">
                <a:moveTo>
                  <a:pt x="608" y="531"/>
                </a:moveTo>
                <a:lnTo>
                  <a:pt x="547" y="531"/>
                </a:lnTo>
                <a:lnTo>
                  <a:pt x="552" y="505"/>
                </a:lnTo>
                <a:lnTo>
                  <a:pt x="554" y="482"/>
                </a:lnTo>
                <a:lnTo>
                  <a:pt x="560" y="459"/>
                </a:lnTo>
                <a:lnTo>
                  <a:pt x="562" y="439"/>
                </a:lnTo>
                <a:lnTo>
                  <a:pt x="567" y="416"/>
                </a:lnTo>
                <a:lnTo>
                  <a:pt x="570" y="395"/>
                </a:lnTo>
                <a:lnTo>
                  <a:pt x="572" y="375"/>
                </a:lnTo>
                <a:lnTo>
                  <a:pt x="575" y="357"/>
                </a:lnTo>
                <a:lnTo>
                  <a:pt x="577" y="339"/>
                </a:lnTo>
                <a:lnTo>
                  <a:pt x="583" y="321"/>
                </a:lnTo>
                <a:lnTo>
                  <a:pt x="583" y="303"/>
                </a:lnTo>
                <a:lnTo>
                  <a:pt x="585" y="288"/>
                </a:lnTo>
                <a:lnTo>
                  <a:pt x="588" y="273"/>
                </a:lnTo>
                <a:lnTo>
                  <a:pt x="590" y="258"/>
                </a:lnTo>
                <a:lnTo>
                  <a:pt x="593" y="242"/>
                </a:lnTo>
                <a:lnTo>
                  <a:pt x="595" y="229"/>
                </a:lnTo>
                <a:lnTo>
                  <a:pt x="595" y="217"/>
                </a:lnTo>
                <a:lnTo>
                  <a:pt x="598" y="206"/>
                </a:lnTo>
                <a:lnTo>
                  <a:pt x="598" y="194"/>
                </a:lnTo>
                <a:lnTo>
                  <a:pt x="600" y="183"/>
                </a:lnTo>
                <a:lnTo>
                  <a:pt x="600" y="173"/>
                </a:lnTo>
                <a:lnTo>
                  <a:pt x="600" y="166"/>
                </a:lnTo>
                <a:lnTo>
                  <a:pt x="603" y="158"/>
                </a:lnTo>
                <a:lnTo>
                  <a:pt x="603" y="150"/>
                </a:lnTo>
                <a:lnTo>
                  <a:pt x="603" y="143"/>
                </a:lnTo>
                <a:lnTo>
                  <a:pt x="603" y="137"/>
                </a:lnTo>
                <a:lnTo>
                  <a:pt x="603" y="132"/>
                </a:lnTo>
                <a:lnTo>
                  <a:pt x="603" y="127"/>
                </a:lnTo>
                <a:lnTo>
                  <a:pt x="603" y="125"/>
                </a:lnTo>
                <a:lnTo>
                  <a:pt x="603" y="122"/>
                </a:lnTo>
                <a:lnTo>
                  <a:pt x="603" y="120"/>
                </a:lnTo>
                <a:lnTo>
                  <a:pt x="600" y="120"/>
                </a:lnTo>
                <a:lnTo>
                  <a:pt x="598" y="117"/>
                </a:lnTo>
                <a:lnTo>
                  <a:pt x="595" y="117"/>
                </a:lnTo>
                <a:lnTo>
                  <a:pt x="588" y="117"/>
                </a:lnTo>
                <a:lnTo>
                  <a:pt x="580" y="117"/>
                </a:lnTo>
                <a:lnTo>
                  <a:pt x="572" y="117"/>
                </a:lnTo>
                <a:lnTo>
                  <a:pt x="560" y="117"/>
                </a:lnTo>
                <a:lnTo>
                  <a:pt x="547" y="120"/>
                </a:lnTo>
                <a:lnTo>
                  <a:pt x="531" y="120"/>
                </a:lnTo>
                <a:lnTo>
                  <a:pt x="516" y="122"/>
                </a:lnTo>
                <a:lnTo>
                  <a:pt x="498" y="127"/>
                </a:lnTo>
                <a:lnTo>
                  <a:pt x="478" y="130"/>
                </a:lnTo>
                <a:lnTo>
                  <a:pt x="455" y="135"/>
                </a:lnTo>
                <a:lnTo>
                  <a:pt x="432" y="140"/>
                </a:lnTo>
                <a:lnTo>
                  <a:pt x="406" y="145"/>
                </a:lnTo>
                <a:lnTo>
                  <a:pt x="381" y="150"/>
                </a:lnTo>
                <a:lnTo>
                  <a:pt x="353" y="158"/>
                </a:lnTo>
                <a:lnTo>
                  <a:pt x="322" y="166"/>
                </a:lnTo>
                <a:lnTo>
                  <a:pt x="294" y="173"/>
                </a:lnTo>
                <a:lnTo>
                  <a:pt x="268" y="178"/>
                </a:lnTo>
                <a:lnTo>
                  <a:pt x="243" y="183"/>
                </a:lnTo>
                <a:lnTo>
                  <a:pt x="220" y="189"/>
                </a:lnTo>
                <a:lnTo>
                  <a:pt x="199" y="194"/>
                </a:lnTo>
                <a:lnTo>
                  <a:pt x="181" y="199"/>
                </a:lnTo>
                <a:lnTo>
                  <a:pt x="163" y="201"/>
                </a:lnTo>
                <a:lnTo>
                  <a:pt x="148" y="204"/>
                </a:lnTo>
                <a:lnTo>
                  <a:pt x="135" y="206"/>
                </a:lnTo>
                <a:lnTo>
                  <a:pt x="123" y="209"/>
                </a:lnTo>
                <a:lnTo>
                  <a:pt x="112" y="212"/>
                </a:lnTo>
                <a:lnTo>
                  <a:pt x="102" y="212"/>
                </a:lnTo>
                <a:lnTo>
                  <a:pt x="95" y="214"/>
                </a:lnTo>
                <a:lnTo>
                  <a:pt x="89" y="214"/>
                </a:lnTo>
                <a:lnTo>
                  <a:pt x="87" y="214"/>
                </a:lnTo>
                <a:lnTo>
                  <a:pt x="79" y="214"/>
                </a:lnTo>
                <a:lnTo>
                  <a:pt x="72" y="212"/>
                </a:lnTo>
                <a:lnTo>
                  <a:pt x="64" y="209"/>
                </a:lnTo>
                <a:lnTo>
                  <a:pt x="56" y="206"/>
                </a:lnTo>
                <a:lnTo>
                  <a:pt x="49" y="204"/>
                </a:lnTo>
                <a:lnTo>
                  <a:pt x="41" y="196"/>
                </a:lnTo>
                <a:lnTo>
                  <a:pt x="33" y="191"/>
                </a:lnTo>
                <a:lnTo>
                  <a:pt x="26" y="183"/>
                </a:lnTo>
                <a:lnTo>
                  <a:pt x="15" y="173"/>
                </a:lnTo>
                <a:lnTo>
                  <a:pt x="10" y="168"/>
                </a:lnTo>
                <a:lnTo>
                  <a:pt x="5" y="160"/>
                </a:lnTo>
                <a:lnTo>
                  <a:pt x="3" y="155"/>
                </a:lnTo>
                <a:lnTo>
                  <a:pt x="0" y="153"/>
                </a:lnTo>
                <a:lnTo>
                  <a:pt x="3" y="148"/>
                </a:lnTo>
                <a:lnTo>
                  <a:pt x="5" y="145"/>
                </a:lnTo>
                <a:lnTo>
                  <a:pt x="8" y="143"/>
                </a:lnTo>
                <a:lnTo>
                  <a:pt x="10" y="143"/>
                </a:lnTo>
                <a:lnTo>
                  <a:pt x="13" y="143"/>
                </a:lnTo>
                <a:lnTo>
                  <a:pt x="18" y="143"/>
                </a:lnTo>
                <a:lnTo>
                  <a:pt x="23" y="140"/>
                </a:lnTo>
                <a:lnTo>
                  <a:pt x="31" y="140"/>
                </a:lnTo>
                <a:lnTo>
                  <a:pt x="36" y="140"/>
                </a:lnTo>
                <a:lnTo>
                  <a:pt x="46" y="137"/>
                </a:lnTo>
                <a:lnTo>
                  <a:pt x="54" y="137"/>
                </a:lnTo>
                <a:lnTo>
                  <a:pt x="64" y="135"/>
                </a:lnTo>
                <a:lnTo>
                  <a:pt x="77" y="132"/>
                </a:lnTo>
                <a:lnTo>
                  <a:pt x="89" y="132"/>
                </a:lnTo>
                <a:lnTo>
                  <a:pt x="102" y="130"/>
                </a:lnTo>
                <a:lnTo>
                  <a:pt x="118" y="127"/>
                </a:lnTo>
                <a:lnTo>
                  <a:pt x="133" y="125"/>
                </a:lnTo>
                <a:lnTo>
                  <a:pt x="148" y="122"/>
                </a:lnTo>
                <a:lnTo>
                  <a:pt x="166" y="120"/>
                </a:lnTo>
                <a:lnTo>
                  <a:pt x="197" y="114"/>
                </a:lnTo>
                <a:lnTo>
                  <a:pt x="230" y="112"/>
                </a:lnTo>
                <a:lnTo>
                  <a:pt x="263" y="107"/>
                </a:lnTo>
                <a:lnTo>
                  <a:pt x="296" y="102"/>
                </a:lnTo>
                <a:lnTo>
                  <a:pt x="330" y="94"/>
                </a:lnTo>
                <a:lnTo>
                  <a:pt x="365" y="89"/>
                </a:lnTo>
                <a:lnTo>
                  <a:pt x="396" y="81"/>
                </a:lnTo>
                <a:lnTo>
                  <a:pt x="429" y="71"/>
                </a:lnTo>
                <a:lnTo>
                  <a:pt x="445" y="66"/>
                </a:lnTo>
                <a:lnTo>
                  <a:pt x="460" y="63"/>
                </a:lnTo>
                <a:lnTo>
                  <a:pt x="473" y="58"/>
                </a:lnTo>
                <a:lnTo>
                  <a:pt x="488" y="56"/>
                </a:lnTo>
                <a:lnTo>
                  <a:pt x="498" y="51"/>
                </a:lnTo>
                <a:lnTo>
                  <a:pt x="511" y="48"/>
                </a:lnTo>
                <a:lnTo>
                  <a:pt x="521" y="43"/>
                </a:lnTo>
                <a:lnTo>
                  <a:pt x="531" y="40"/>
                </a:lnTo>
                <a:lnTo>
                  <a:pt x="539" y="38"/>
                </a:lnTo>
                <a:lnTo>
                  <a:pt x="549" y="35"/>
                </a:lnTo>
                <a:lnTo>
                  <a:pt x="557" y="30"/>
                </a:lnTo>
                <a:lnTo>
                  <a:pt x="565" y="28"/>
                </a:lnTo>
                <a:lnTo>
                  <a:pt x="570" y="25"/>
                </a:lnTo>
                <a:lnTo>
                  <a:pt x="575" y="23"/>
                </a:lnTo>
                <a:lnTo>
                  <a:pt x="585" y="15"/>
                </a:lnTo>
                <a:lnTo>
                  <a:pt x="598" y="10"/>
                </a:lnTo>
                <a:lnTo>
                  <a:pt x="608" y="5"/>
                </a:lnTo>
                <a:lnTo>
                  <a:pt x="621" y="2"/>
                </a:lnTo>
                <a:lnTo>
                  <a:pt x="626" y="0"/>
                </a:lnTo>
                <a:lnTo>
                  <a:pt x="634" y="0"/>
                </a:lnTo>
                <a:lnTo>
                  <a:pt x="639" y="5"/>
                </a:lnTo>
                <a:lnTo>
                  <a:pt x="646" y="7"/>
                </a:lnTo>
                <a:lnTo>
                  <a:pt x="657" y="12"/>
                </a:lnTo>
                <a:lnTo>
                  <a:pt x="667" y="20"/>
                </a:lnTo>
                <a:lnTo>
                  <a:pt x="680" y="25"/>
                </a:lnTo>
                <a:lnTo>
                  <a:pt x="695" y="35"/>
                </a:lnTo>
                <a:lnTo>
                  <a:pt x="710" y="46"/>
                </a:lnTo>
                <a:lnTo>
                  <a:pt x="726" y="56"/>
                </a:lnTo>
                <a:lnTo>
                  <a:pt x="743" y="66"/>
                </a:lnTo>
                <a:lnTo>
                  <a:pt x="756" y="79"/>
                </a:lnTo>
                <a:lnTo>
                  <a:pt x="769" y="89"/>
                </a:lnTo>
                <a:lnTo>
                  <a:pt x="779" y="97"/>
                </a:lnTo>
                <a:lnTo>
                  <a:pt x="787" y="107"/>
                </a:lnTo>
                <a:lnTo>
                  <a:pt x="792" y="114"/>
                </a:lnTo>
                <a:lnTo>
                  <a:pt x="795" y="120"/>
                </a:lnTo>
                <a:lnTo>
                  <a:pt x="797" y="127"/>
                </a:lnTo>
                <a:lnTo>
                  <a:pt x="789" y="137"/>
                </a:lnTo>
                <a:lnTo>
                  <a:pt x="787" y="145"/>
                </a:lnTo>
                <a:lnTo>
                  <a:pt x="782" y="150"/>
                </a:lnTo>
                <a:lnTo>
                  <a:pt x="777" y="155"/>
                </a:lnTo>
                <a:lnTo>
                  <a:pt x="772" y="158"/>
                </a:lnTo>
                <a:lnTo>
                  <a:pt x="766" y="163"/>
                </a:lnTo>
                <a:lnTo>
                  <a:pt x="756" y="166"/>
                </a:lnTo>
                <a:lnTo>
                  <a:pt x="756" y="168"/>
                </a:lnTo>
                <a:lnTo>
                  <a:pt x="754" y="171"/>
                </a:lnTo>
                <a:lnTo>
                  <a:pt x="749" y="171"/>
                </a:lnTo>
                <a:lnTo>
                  <a:pt x="746" y="176"/>
                </a:lnTo>
                <a:lnTo>
                  <a:pt x="743" y="178"/>
                </a:lnTo>
                <a:lnTo>
                  <a:pt x="741" y="183"/>
                </a:lnTo>
                <a:lnTo>
                  <a:pt x="738" y="189"/>
                </a:lnTo>
                <a:lnTo>
                  <a:pt x="733" y="194"/>
                </a:lnTo>
                <a:lnTo>
                  <a:pt x="731" y="201"/>
                </a:lnTo>
                <a:lnTo>
                  <a:pt x="726" y="209"/>
                </a:lnTo>
                <a:lnTo>
                  <a:pt x="723" y="217"/>
                </a:lnTo>
                <a:lnTo>
                  <a:pt x="718" y="224"/>
                </a:lnTo>
                <a:lnTo>
                  <a:pt x="713" y="235"/>
                </a:lnTo>
                <a:lnTo>
                  <a:pt x="710" y="245"/>
                </a:lnTo>
                <a:lnTo>
                  <a:pt x="705" y="255"/>
                </a:lnTo>
                <a:lnTo>
                  <a:pt x="700" y="265"/>
                </a:lnTo>
                <a:lnTo>
                  <a:pt x="695" y="278"/>
                </a:lnTo>
                <a:lnTo>
                  <a:pt x="690" y="291"/>
                </a:lnTo>
                <a:lnTo>
                  <a:pt x="685" y="303"/>
                </a:lnTo>
                <a:lnTo>
                  <a:pt x="680" y="316"/>
                </a:lnTo>
                <a:lnTo>
                  <a:pt x="674" y="332"/>
                </a:lnTo>
                <a:lnTo>
                  <a:pt x="669" y="347"/>
                </a:lnTo>
                <a:lnTo>
                  <a:pt x="659" y="378"/>
                </a:lnTo>
                <a:lnTo>
                  <a:pt x="646" y="413"/>
                </a:lnTo>
                <a:lnTo>
                  <a:pt x="634" y="449"/>
                </a:lnTo>
                <a:lnTo>
                  <a:pt x="621" y="487"/>
                </a:lnTo>
                <a:lnTo>
                  <a:pt x="608" y="531"/>
                </a:lnTo>
                <a:lnTo>
                  <a:pt x="608" y="531"/>
                </a:lnTo>
              </a:path>
            </a:pathLst>
          </a:custGeom>
          <a:solidFill>
            <a:schemeClr val="tx1">
              <a:alpha val="17000"/>
            </a:schemeClr>
          </a:solidFill>
          <a:ln w="23813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36579A4A-FD60-4AD2-A68D-C68D11B76CBF}"/>
              </a:ext>
            </a:extLst>
          </p:cNvPr>
          <p:cNvSpPr>
            <a:spLocks/>
          </p:cNvSpPr>
          <p:nvPr/>
        </p:nvSpPr>
        <p:spPr bwMode="auto">
          <a:xfrm>
            <a:off x="1316523" y="2533505"/>
            <a:ext cx="698500" cy="185738"/>
          </a:xfrm>
          <a:custGeom>
            <a:avLst/>
            <a:gdLst>
              <a:gd name="T0" fmla="*/ 136 w 440"/>
              <a:gd name="T1" fmla="*/ 41 h 117"/>
              <a:gd name="T2" fmla="*/ 159 w 440"/>
              <a:gd name="T3" fmla="*/ 38 h 117"/>
              <a:gd name="T4" fmla="*/ 184 w 440"/>
              <a:gd name="T5" fmla="*/ 31 h 117"/>
              <a:gd name="T6" fmla="*/ 213 w 440"/>
              <a:gd name="T7" fmla="*/ 23 h 117"/>
              <a:gd name="T8" fmla="*/ 256 w 440"/>
              <a:gd name="T9" fmla="*/ 10 h 117"/>
              <a:gd name="T10" fmla="*/ 312 w 440"/>
              <a:gd name="T11" fmla="*/ 3 h 117"/>
              <a:gd name="T12" fmla="*/ 338 w 440"/>
              <a:gd name="T13" fmla="*/ 0 h 117"/>
              <a:gd name="T14" fmla="*/ 374 w 440"/>
              <a:gd name="T15" fmla="*/ 0 h 117"/>
              <a:gd name="T16" fmla="*/ 399 w 440"/>
              <a:gd name="T17" fmla="*/ 5 h 117"/>
              <a:gd name="T18" fmla="*/ 417 w 440"/>
              <a:gd name="T19" fmla="*/ 13 h 117"/>
              <a:gd name="T20" fmla="*/ 430 w 440"/>
              <a:gd name="T21" fmla="*/ 18 h 117"/>
              <a:gd name="T22" fmla="*/ 435 w 440"/>
              <a:gd name="T23" fmla="*/ 23 h 117"/>
              <a:gd name="T24" fmla="*/ 440 w 440"/>
              <a:gd name="T25" fmla="*/ 31 h 117"/>
              <a:gd name="T26" fmla="*/ 440 w 440"/>
              <a:gd name="T27" fmla="*/ 36 h 117"/>
              <a:gd name="T28" fmla="*/ 435 w 440"/>
              <a:gd name="T29" fmla="*/ 46 h 117"/>
              <a:gd name="T30" fmla="*/ 430 w 440"/>
              <a:gd name="T31" fmla="*/ 54 h 117"/>
              <a:gd name="T32" fmla="*/ 417 w 440"/>
              <a:gd name="T33" fmla="*/ 64 h 117"/>
              <a:gd name="T34" fmla="*/ 399 w 440"/>
              <a:gd name="T35" fmla="*/ 71 h 117"/>
              <a:gd name="T36" fmla="*/ 386 w 440"/>
              <a:gd name="T37" fmla="*/ 79 h 117"/>
              <a:gd name="T38" fmla="*/ 371 w 440"/>
              <a:gd name="T39" fmla="*/ 84 h 117"/>
              <a:gd name="T40" fmla="*/ 353 w 440"/>
              <a:gd name="T41" fmla="*/ 89 h 117"/>
              <a:gd name="T42" fmla="*/ 333 w 440"/>
              <a:gd name="T43" fmla="*/ 94 h 117"/>
              <a:gd name="T44" fmla="*/ 310 w 440"/>
              <a:gd name="T45" fmla="*/ 100 h 117"/>
              <a:gd name="T46" fmla="*/ 282 w 440"/>
              <a:gd name="T47" fmla="*/ 105 h 117"/>
              <a:gd name="T48" fmla="*/ 251 w 440"/>
              <a:gd name="T49" fmla="*/ 107 h 117"/>
              <a:gd name="T50" fmla="*/ 187 w 440"/>
              <a:gd name="T51" fmla="*/ 115 h 117"/>
              <a:gd name="T52" fmla="*/ 126 w 440"/>
              <a:gd name="T53" fmla="*/ 115 h 117"/>
              <a:gd name="T54" fmla="*/ 64 w 440"/>
              <a:gd name="T55" fmla="*/ 107 h 117"/>
              <a:gd name="T56" fmla="*/ 0 w 440"/>
              <a:gd name="T57" fmla="*/ 92 h 117"/>
              <a:gd name="T58" fmla="*/ 62 w 440"/>
              <a:gd name="T59" fmla="*/ 25 h 117"/>
              <a:gd name="T60" fmla="*/ 77 w 440"/>
              <a:gd name="T61" fmla="*/ 31 h 117"/>
              <a:gd name="T62" fmla="*/ 108 w 440"/>
              <a:gd name="T63" fmla="*/ 36 h 117"/>
              <a:gd name="T64" fmla="*/ 126 w 440"/>
              <a:gd name="T65" fmla="*/ 41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0" h="117">
                <a:moveTo>
                  <a:pt x="126" y="41"/>
                </a:moveTo>
                <a:lnTo>
                  <a:pt x="136" y="41"/>
                </a:lnTo>
                <a:lnTo>
                  <a:pt x="146" y="41"/>
                </a:lnTo>
                <a:lnTo>
                  <a:pt x="159" y="38"/>
                </a:lnTo>
                <a:lnTo>
                  <a:pt x="172" y="36"/>
                </a:lnTo>
                <a:lnTo>
                  <a:pt x="184" y="31"/>
                </a:lnTo>
                <a:lnTo>
                  <a:pt x="197" y="28"/>
                </a:lnTo>
                <a:lnTo>
                  <a:pt x="213" y="23"/>
                </a:lnTo>
                <a:lnTo>
                  <a:pt x="228" y="18"/>
                </a:lnTo>
                <a:lnTo>
                  <a:pt x="256" y="10"/>
                </a:lnTo>
                <a:lnTo>
                  <a:pt x="287" y="5"/>
                </a:lnTo>
                <a:lnTo>
                  <a:pt x="312" y="3"/>
                </a:lnTo>
                <a:lnTo>
                  <a:pt x="325" y="0"/>
                </a:lnTo>
                <a:lnTo>
                  <a:pt x="338" y="0"/>
                </a:lnTo>
                <a:lnTo>
                  <a:pt x="356" y="0"/>
                </a:lnTo>
                <a:lnTo>
                  <a:pt x="374" y="0"/>
                </a:lnTo>
                <a:lnTo>
                  <a:pt x="391" y="3"/>
                </a:lnTo>
                <a:lnTo>
                  <a:pt x="399" y="5"/>
                </a:lnTo>
                <a:lnTo>
                  <a:pt x="409" y="8"/>
                </a:lnTo>
                <a:lnTo>
                  <a:pt x="417" y="13"/>
                </a:lnTo>
                <a:lnTo>
                  <a:pt x="422" y="15"/>
                </a:lnTo>
                <a:lnTo>
                  <a:pt x="430" y="18"/>
                </a:lnTo>
                <a:lnTo>
                  <a:pt x="432" y="20"/>
                </a:lnTo>
                <a:lnTo>
                  <a:pt x="435" y="23"/>
                </a:lnTo>
                <a:lnTo>
                  <a:pt x="437" y="28"/>
                </a:lnTo>
                <a:lnTo>
                  <a:pt x="440" y="31"/>
                </a:lnTo>
                <a:lnTo>
                  <a:pt x="440" y="33"/>
                </a:lnTo>
                <a:lnTo>
                  <a:pt x="440" y="36"/>
                </a:lnTo>
                <a:lnTo>
                  <a:pt x="437" y="41"/>
                </a:lnTo>
                <a:lnTo>
                  <a:pt x="435" y="46"/>
                </a:lnTo>
                <a:lnTo>
                  <a:pt x="432" y="48"/>
                </a:lnTo>
                <a:lnTo>
                  <a:pt x="430" y="54"/>
                </a:lnTo>
                <a:lnTo>
                  <a:pt x="422" y="59"/>
                </a:lnTo>
                <a:lnTo>
                  <a:pt x="417" y="64"/>
                </a:lnTo>
                <a:lnTo>
                  <a:pt x="409" y="66"/>
                </a:lnTo>
                <a:lnTo>
                  <a:pt x="399" y="71"/>
                </a:lnTo>
                <a:lnTo>
                  <a:pt x="391" y="77"/>
                </a:lnTo>
                <a:lnTo>
                  <a:pt x="386" y="79"/>
                </a:lnTo>
                <a:lnTo>
                  <a:pt x="379" y="82"/>
                </a:lnTo>
                <a:lnTo>
                  <a:pt x="371" y="84"/>
                </a:lnTo>
                <a:lnTo>
                  <a:pt x="363" y="87"/>
                </a:lnTo>
                <a:lnTo>
                  <a:pt x="353" y="89"/>
                </a:lnTo>
                <a:lnTo>
                  <a:pt x="343" y="92"/>
                </a:lnTo>
                <a:lnTo>
                  <a:pt x="333" y="94"/>
                </a:lnTo>
                <a:lnTo>
                  <a:pt x="322" y="97"/>
                </a:lnTo>
                <a:lnTo>
                  <a:pt x="310" y="100"/>
                </a:lnTo>
                <a:lnTo>
                  <a:pt x="297" y="102"/>
                </a:lnTo>
                <a:lnTo>
                  <a:pt x="282" y="105"/>
                </a:lnTo>
                <a:lnTo>
                  <a:pt x="266" y="105"/>
                </a:lnTo>
                <a:lnTo>
                  <a:pt x="251" y="107"/>
                </a:lnTo>
                <a:lnTo>
                  <a:pt x="220" y="112"/>
                </a:lnTo>
                <a:lnTo>
                  <a:pt x="187" y="115"/>
                </a:lnTo>
                <a:lnTo>
                  <a:pt x="156" y="117"/>
                </a:lnTo>
                <a:lnTo>
                  <a:pt x="126" y="115"/>
                </a:lnTo>
                <a:lnTo>
                  <a:pt x="95" y="112"/>
                </a:lnTo>
                <a:lnTo>
                  <a:pt x="64" y="107"/>
                </a:lnTo>
                <a:lnTo>
                  <a:pt x="31" y="100"/>
                </a:lnTo>
                <a:lnTo>
                  <a:pt x="0" y="92"/>
                </a:lnTo>
                <a:lnTo>
                  <a:pt x="31" y="59"/>
                </a:lnTo>
                <a:lnTo>
                  <a:pt x="62" y="25"/>
                </a:lnTo>
                <a:lnTo>
                  <a:pt x="69" y="28"/>
                </a:lnTo>
                <a:lnTo>
                  <a:pt x="77" y="31"/>
                </a:lnTo>
                <a:lnTo>
                  <a:pt x="92" y="33"/>
                </a:lnTo>
                <a:lnTo>
                  <a:pt x="108" y="36"/>
                </a:lnTo>
                <a:lnTo>
                  <a:pt x="118" y="38"/>
                </a:lnTo>
                <a:lnTo>
                  <a:pt x="126" y="41"/>
                </a:lnTo>
                <a:lnTo>
                  <a:pt x="126" y="41"/>
                </a:lnTo>
              </a:path>
            </a:pathLst>
          </a:custGeom>
          <a:solidFill>
            <a:schemeClr val="tx1">
              <a:alpha val="17000"/>
            </a:schemeClr>
          </a:solidFill>
          <a:ln w="23813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01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项目介绍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7">
            <a:extLst>
              <a:ext uri="{FF2B5EF4-FFF2-40B4-BE49-F238E27FC236}">
                <a16:creationId xmlns:a16="http://schemas.microsoft.com/office/drawing/2014/main" id="{958A6993-B7F9-47B8-AE88-8D0C3F58CACE}"/>
              </a:ext>
            </a:extLst>
          </p:cNvPr>
          <p:cNvSpPr>
            <a:spLocks noGrp="1"/>
          </p:cNvSpPr>
          <p:nvPr/>
        </p:nvSpPr>
        <p:spPr>
          <a:xfrm>
            <a:off x="3259609" y="245355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汉字结构化分析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99125-F455-444A-A686-48EEA8D2E29F}"/>
              </a:ext>
            </a:extLst>
          </p:cNvPr>
          <p:cNvSpPr/>
          <p:nvPr/>
        </p:nvSpPr>
        <p:spPr>
          <a:xfrm>
            <a:off x="852835" y="1235585"/>
            <a:ext cx="3632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④ 基于语义分割的笔画识别（</a:t>
            </a:r>
            <a:r>
              <a:rPr lang="en-US" altLang="zh-CN" dirty="0"/>
              <a:t>×</a:t>
            </a:r>
            <a:r>
              <a:rPr lang="zh-CN" altLang="en-US" dirty="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353AFA-37A0-4E98-B85F-EF7EE76FBACB}"/>
              </a:ext>
            </a:extLst>
          </p:cNvPr>
          <p:cNvSpPr/>
          <p:nvPr/>
        </p:nvSpPr>
        <p:spPr>
          <a:xfrm>
            <a:off x="852835" y="3725635"/>
            <a:ext cx="4319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⑤ 基于骨架检测的笔画识别（√）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60D1BE-B953-4411-B2DB-C9D0388789E9}"/>
              </a:ext>
            </a:extLst>
          </p:cNvPr>
          <p:cNvSpPr/>
          <p:nvPr/>
        </p:nvSpPr>
        <p:spPr>
          <a:xfrm>
            <a:off x="1300162" y="1684370"/>
            <a:ext cx="3474028" cy="1712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标注难度高，像素级标注信息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笔画像素级信息，噪声大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后处理复杂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鲁棒性较差</a:t>
            </a: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53A58844-5D70-5742-B10A-D0317ABF4A5A}"/>
              </a:ext>
            </a:extLst>
          </p:cNvPr>
          <p:cNvSpPr/>
          <p:nvPr/>
        </p:nvSpPr>
        <p:spPr>
          <a:xfrm>
            <a:off x="1300162" y="4188349"/>
            <a:ext cx="3704860" cy="1712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标注难度低，只需要关键点信息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笔画关键点信息，噪声小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无需后处理，使用方便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鲁棒性高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FC3C1-8DDB-D949-B704-F00D6064E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54" y="1020839"/>
            <a:ext cx="2119780" cy="2130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67E016-E558-6647-8380-8DCCE5686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54" y="3706195"/>
            <a:ext cx="2130966" cy="2130966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2264687-B6B5-244F-BBE8-5272B1F1F431}"/>
              </a:ext>
            </a:extLst>
          </p:cNvPr>
          <p:cNvSpPr/>
          <p:nvPr/>
        </p:nvSpPr>
        <p:spPr>
          <a:xfrm>
            <a:off x="5360847" y="1801906"/>
            <a:ext cx="923412" cy="482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9204E9D-AB28-344F-A77E-3736FE9ED537}"/>
              </a:ext>
            </a:extLst>
          </p:cNvPr>
          <p:cNvSpPr/>
          <p:nvPr/>
        </p:nvSpPr>
        <p:spPr>
          <a:xfrm>
            <a:off x="5360847" y="4332153"/>
            <a:ext cx="923412" cy="482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30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7" grpId="0"/>
      <p:bldP spid="21" grpId="0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986" y="0"/>
            <a:ext cx="4953000" cy="6858000"/>
          </a:xfrm>
          <a:prstGeom prst="rect">
            <a:avLst/>
          </a:prstGeom>
          <a:solidFill>
            <a:srgbClr val="910E14"/>
          </a:solidFill>
          <a:ln w="0">
            <a:solidFill>
              <a:srgbClr val="910E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04270" y="2968208"/>
            <a:ext cx="3436408" cy="922020"/>
            <a:chOff x="872585" y="2487402"/>
            <a:chExt cx="3436408" cy="922020"/>
          </a:xfrm>
        </p:grpSpPr>
        <p:sp>
          <p:nvSpPr>
            <p:cNvPr id="4" name="文本框 3"/>
            <p:cNvSpPr txBox="1"/>
            <p:nvPr/>
          </p:nvSpPr>
          <p:spPr>
            <a:xfrm>
              <a:off x="1039145" y="2487402"/>
              <a:ext cx="3269848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 PART 02</a:t>
              </a:r>
              <a:endParaRPr kumimoji="0" lang="zh-CN" altLang="en-US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859272" y="2865228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16106" y="2875277"/>
            <a:ext cx="3526265" cy="1106849"/>
            <a:chOff x="6566813" y="2528855"/>
            <a:chExt cx="3526265" cy="1106849"/>
          </a:xfrm>
        </p:grpSpPr>
        <p:sp>
          <p:nvSpPr>
            <p:cNvPr id="10" name="文本框 9"/>
            <p:cNvSpPr txBox="1"/>
            <p:nvPr/>
          </p:nvSpPr>
          <p:spPr>
            <a:xfrm>
              <a:off x="6566813" y="2528855"/>
              <a:ext cx="352626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solidFill>
                    <a:srgbClr val="910E14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Arial" panose="020B0604020202020204" pitchFamily="34" charset="0"/>
                </a:rPr>
                <a:t>创新分析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66813" y="3328999"/>
              <a:ext cx="352626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Innovation analysis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创新分析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181BD9D-83C6-4CA1-B198-94BF4B5A8203}"/>
              </a:ext>
            </a:extLst>
          </p:cNvPr>
          <p:cNvSpPr txBox="1"/>
          <p:nvPr/>
        </p:nvSpPr>
        <p:spPr>
          <a:xfrm>
            <a:off x="714217" y="1733789"/>
            <a:ext cx="7663815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竞品选择</a:t>
            </a:r>
            <a:endParaRPr lang="en-US" altLang="zh-CN" sz="20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3259609" y="245355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市场调研与创新性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71F7AC3-50DD-47AE-A76B-F115D30ECBEB}"/>
              </a:ext>
            </a:extLst>
          </p:cNvPr>
          <p:cNvSpPr/>
          <p:nvPr/>
        </p:nvSpPr>
        <p:spPr>
          <a:xfrm>
            <a:off x="1300162" y="2479341"/>
            <a:ext cx="3242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类，抢占用户相同需求类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类，抢占相同用户群体类</a:t>
            </a:r>
            <a:r>
              <a:rPr lang="en-US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 </a:t>
            </a:r>
            <a:r>
              <a:rPr lang="zh-CN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类，抢占相同时间类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8B45AD-B5BF-479F-BB26-8BA8382C7A22}"/>
              </a:ext>
            </a:extLst>
          </p:cNvPr>
          <p:cNvSpPr/>
          <p:nvPr/>
        </p:nvSpPr>
        <p:spPr>
          <a:xfrm>
            <a:off x="1185793" y="4428135"/>
            <a:ext cx="3221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）增加多字处理</a:t>
            </a:r>
            <a:endParaRPr lang="en-US" altLang="zh-CN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）交互逻辑更清晰</a:t>
            </a:r>
            <a:endParaRPr lang="en-US" altLang="zh-CN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）算法本质性不同</a:t>
            </a:r>
            <a:endParaRPr lang="zh-CN" altLang="zh-CN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271B43-CD6E-4913-86AC-EAD93E708B20}"/>
              </a:ext>
            </a:extLst>
          </p:cNvPr>
          <p:cNvSpPr txBox="1"/>
          <p:nvPr/>
        </p:nvSpPr>
        <p:spPr>
          <a:xfrm>
            <a:off x="802416" y="3682583"/>
            <a:ext cx="995492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创新性</a:t>
            </a:r>
            <a:endParaRPr lang="en-US" altLang="zh-CN" sz="20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C2BAB8-3AD2-4F81-895F-633B5A6999A3}"/>
              </a:ext>
            </a:extLst>
          </p:cNvPr>
          <p:cNvSpPr txBox="1"/>
          <p:nvPr/>
        </p:nvSpPr>
        <p:spPr>
          <a:xfrm>
            <a:off x="714217" y="1187623"/>
            <a:ext cx="7663815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市场调研目的</a:t>
            </a:r>
            <a:endParaRPr lang="en-US" altLang="zh-CN" sz="20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979AD9B-2BA2-4F48-AB12-A7365D97D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100196"/>
              </p:ext>
            </p:extLst>
          </p:nvPr>
        </p:nvGraphicFramePr>
        <p:xfrm>
          <a:off x="4569005" y="1582462"/>
          <a:ext cx="7349839" cy="4699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977">
                  <a:extLst>
                    <a:ext uri="{9D8B030D-6E8A-4147-A177-3AD203B41FA5}">
                      <a16:colId xmlns:a16="http://schemas.microsoft.com/office/drawing/2014/main" val="431114298"/>
                    </a:ext>
                  </a:extLst>
                </a:gridCol>
                <a:gridCol w="1049977">
                  <a:extLst>
                    <a:ext uri="{9D8B030D-6E8A-4147-A177-3AD203B41FA5}">
                      <a16:colId xmlns:a16="http://schemas.microsoft.com/office/drawing/2014/main" val="3630522538"/>
                    </a:ext>
                  </a:extLst>
                </a:gridCol>
                <a:gridCol w="1049977">
                  <a:extLst>
                    <a:ext uri="{9D8B030D-6E8A-4147-A177-3AD203B41FA5}">
                      <a16:colId xmlns:a16="http://schemas.microsoft.com/office/drawing/2014/main" val="1566144956"/>
                    </a:ext>
                  </a:extLst>
                </a:gridCol>
                <a:gridCol w="1049977">
                  <a:extLst>
                    <a:ext uri="{9D8B030D-6E8A-4147-A177-3AD203B41FA5}">
                      <a16:colId xmlns:a16="http://schemas.microsoft.com/office/drawing/2014/main" val="1132303879"/>
                    </a:ext>
                  </a:extLst>
                </a:gridCol>
                <a:gridCol w="1049977">
                  <a:extLst>
                    <a:ext uri="{9D8B030D-6E8A-4147-A177-3AD203B41FA5}">
                      <a16:colId xmlns:a16="http://schemas.microsoft.com/office/drawing/2014/main" val="3022754422"/>
                    </a:ext>
                  </a:extLst>
                </a:gridCol>
                <a:gridCol w="1049977">
                  <a:extLst>
                    <a:ext uri="{9D8B030D-6E8A-4147-A177-3AD203B41FA5}">
                      <a16:colId xmlns:a16="http://schemas.microsoft.com/office/drawing/2014/main" val="1453164961"/>
                    </a:ext>
                  </a:extLst>
                </a:gridCol>
                <a:gridCol w="1049977">
                  <a:extLst>
                    <a:ext uri="{9D8B030D-6E8A-4147-A177-3AD203B41FA5}">
                      <a16:colId xmlns:a16="http://schemas.microsoft.com/office/drawing/2014/main" val="3551272496"/>
                    </a:ext>
                  </a:extLst>
                </a:gridCol>
              </a:tblGrid>
              <a:tr h="45701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竞品分类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A</a:t>
                      </a:r>
                      <a:r>
                        <a:rPr lang="zh-CN" sz="1600" kern="0" dirty="0">
                          <a:effectLst/>
                        </a:rPr>
                        <a:t>类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B</a:t>
                      </a:r>
                      <a:r>
                        <a:rPr lang="zh-CN" sz="1600" kern="0">
                          <a:effectLst/>
                        </a:rPr>
                        <a:t>类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C</a:t>
                      </a:r>
                      <a:r>
                        <a:rPr lang="zh-CN" sz="1600" kern="0">
                          <a:effectLst/>
                        </a:rPr>
                        <a:t>类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chemeClr val="tx1"/>
                          </a:solidFill>
                          <a:effectLst/>
                        </a:rPr>
                        <a:t>落笔云烟（本项目）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35220"/>
                  </a:ext>
                </a:extLst>
              </a:tr>
              <a:tr h="277229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功能点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多字处理</a:t>
                      </a:r>
                      <a:endParaRPr lang="zh-CN" sz="11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整篇处理</a:t>
                      </a:r>
                      <a:endParaRPr lang="zh-CN" sz="11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批量录入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有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186463"/>
                  </a:ext>
                </a:extLst>
              </a:tr>
              <a:tr h="457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评分与建议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233407"/>
                  </a:ext>
                </a:extLst>
              </a:tr>
              <a:tr h="457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单字处理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拍照比对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有，且自动对齐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61003"/>
                  </a:ext>
                </a:extLst>
              </a:tr>
              <a:tr h="2772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结构分析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有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344002"/>
                  </a:ext>
                </a:extLst>
              </a:tr>
              <a:tr h="9140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智能建议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录入每个汉字结构，进行比对分析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人工教学课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通过汉字骨架识别，进行纠正间架结构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51950"/>
                  </a:ext>
                </a:extLst>
              </a:tr>
              <a:tr h="9140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数量支持</a:t>
                      </a:r>
                      <a:endParaRPr lang="zh-CN" sz="11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100~200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——</a:t>
                      </a:r>
                      <a:endParaRPr lang="zh-CN" sz="11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——</a:t>
                      </a:r>
                      <a:endParaRPr lang="zh-CN" sz="11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对于字的处理模式不同，因此无上限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9059"/>
                  </a:ext>
                </a:extLst>
              </a:tr>
              <a:tr h="6855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主要功能交互方式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选择单字</a:t>
                      </a:r>
                      <a:r>
                        <a:rPr lang="en-US" sz="1600" kern="0">
                          <a:effectLst/>
                        </a:rPr>
                        <a:t>-&gt;</a:t>
                      </a:r>
                      <a:r>
                        <a:rPr lang="zh-CN" sz="1600" kern="0">
                          <a:effectLst/>
                        </a:rPr>
                        <a:t>拍照</a:t>
                      </a:r>
                      <a:r>
                        <a:rPr lang="en-US" sz="1600" kern="0">
                          <a:effectLst/>
                        </a:rPr>
                        <a:t>-&gt;</a:t>
                      </a:r>
                      <a:r>
                        <a:rPr lang="zh-CN" sz="1600" kern="0">
                          <a:effectLst/>
                        </a:rPr>
                        <a:t>分析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选择字帖</a:t>
                      </a:r>
                      <a:r>
                        <a:rPr lang="en-US" sz="1600" kern="0">
                          <a:effectLst/>
                        </a:rPr>
                        <a:t>-&gt;</a:t>
                      </a:r>
                      <a:r>
                        <a:rPr lang="zh-CN" sz="1600" kern="0">
                          <a:effectLst/>
                        </a:rPr>
                        <a:t>临摹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选择单字</a:t>
                      </a:r>
                      <a:r>
                        <a:rPr lang="en-US" sz="1600" kern="0">
                          <a:effectLst/>
                        </a:rPr>
                        <a:t>-&gt;</a:t>
                      </a:r>
                      <a:r>
                        <a:rPr lang="zh-CN" sz="1600" kern="0">
                          <a:effectLst/>
                        </a:rPr>
                        <a:t>拍照</a:t>
                      </a:r>
                      <a:r>
                        <a:rPr lang="en-US" sz="1600" kern="0">
                          <a:effectLst/>
                        </a:rPr>
                        <a:t>-&gt;</a:t>
                      </a:r>
                      <a:r>
                        <a:rPr lang="zh-CN" sz="1600" kern="0">
                          <a:effectLst/>
                        </a:rPr>
                        <a:t>比对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拍照</a:t>
                      </a:r>
                      <a:r>
                        <a:rPr lang="en-US" sz="1600" kern="0" dirty="0">
                          <a:effectLst/>
                        </a:rPr>
                        <a:t>-&gt;</a:t>
                      </a:r>
                      <a:r>
                        <a:rPr lang="zh-CN" sz="1600" kern="0" dirty="0">
                          <a:effectLst/>
                        </a:rPr>
                        <a:t>分析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5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1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3896" y="0"/>
            <a:ext cx="4953000" cy="6858000"/>
          </a:xfrm>
          <a:prstGeom prst="rect">
            <a:avLst/>
          </a:prstGeom>
          <a:solidFill>
            <a:srgbClr val="910E1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10E1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680" y="2968208"/>
            <a:ext cx="3458058" cy="922020"/>
            <a:chOff x="872775" y="2487402"/>
            <a:chExt cx="3458058" cy="922020"/>
          </a:xfrm>
        </p:grpSpPr>
        <p:sp>
          <p:nvSpPr>
            <p:cNvPr id="4" name="文本框 3"/>
            <p:cNvSpPr txBox="1"/>
            <p:nvPr/>
          </p:nvSpPr>
          <p:spPr>
            <a:xfrm>
              <a:off x="872775" y="2487402"/>
              <a:ext cx="3269848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PART 03</a:t>
              </a:r>
              <a:endParaRPr kumimoji="0" lang="zh-CN" altLang="en-US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4151112" y="2865863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774186" y="2875277"/>
            <a:ext cx="3526265" cy="1106849"/>
            <a:chOff x="6566813" y="2528855"/>
            <a:chExt cx="3526265" cy="1106849"/>
          </a:xfrm>
        </p:grpSpPr>
        <p:sp>
          <p:nvSpPr>
            <p:cNvPr id="13" name="文本框 12"/>
            <p:cNvSpPr txBox="1"/>
            <p:nvPr/>
          </p:nvSpPr>
          <p:spPr>
            <a:xfrm>
              <a:off x="6566813" y="2528855"/>
              <a:ext cx="352626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solidFill>
                    <a:srgbClr val="910E14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Arial" panose="020B0604020202020204" pitchFamily="34" charset="0"/>
                </a:rPr>
                <a:t>核心技术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566813" y="3328999"/>
              <a:ext cx="352626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Core technologies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81582" y="27675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汉字骨架检测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23C9CC-2D34-45FD-BF45-E98D067D1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7" y="951957"/>
            <a:ext cx="10370406" cy="54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模型架构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FCAB81-46CB-41E8-A554-3BFE539A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7" y="1242871"/>
            <a:ext cx="10954265" cy="36555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94A950-B37F-4627-A579-BB36D7BB4D45}"/>
              </a:ext>
            </a:extLst>
          </p:cNvPr>
          <p:cNvSpPr/>
          <p:nvPr/>
        </p:nvSpPr>
        <p:spPr>
          <a:xfrm>
            <a:off x="1107988" y="56151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根据已见过的汉字笔画迁移到未见过的汉字笔画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根据标准字的骨架指导未见过的汉字的预测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根据标准字的骨架优化识别的精度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78C193-D1C1-446C-8090-1E17FCBD365D}"/>
              </a:ext>
            </a:extLst>
          </p:cNvPr>
          <p:cNvSpPr/>
          <p:nvPr/>
        </p:nvSpPr>
        <p:spPr>
          <a:xfrm>
            <a:off x="784822" y="519607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优势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90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OKS-NMS </a:t>
            </a:r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算法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B8E58-AE5F-F24D-B37E-922D04012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9" y="2032001"/>
            <a:ext cx="2923764" cy="2923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F1914-1BEA-C64A-A9F6-ACF226E98742}"/>
              </a:ext>
            </a:extLst>
          </p:cNvPr>
          <p:cNvSpPr txBox="1"/>
          <p:nvPr/>
        </p:nvSpPr>
        <p:spPr>
          <a:xfrm>
            <a:off x="1010528" y="5251337"/>
            <a:ext cx="204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模型的热度图输出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08605-1946-6648-BD0B-468E5DB2A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18" y="2032001"/>
            <a:ext cx="2923764" cy="2923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C5D86A-8803-2941-84F3-56188E0EF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27" y="1967118"/>
            <a:ext cx="2923764" cy="2923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F40F4E-D411-F345-8B34-497043934B5D}"/>
              </a:ext>
            </a:extLst>
          </p:cNvPr>
          <p:cNvSpPr txBox="1"/>
          <p:nvPr/>
        </p:nvSpPr>
        <p:spPr>
          <a:xfrm>
            <a:off x="5258687" y="5251337"/>
            <a:ext cx="167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NMS-OKS算法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D31C4-5097-3E46-8A64-C8A5278ADE92}"/>
              </a:ext>
            </a:extLst>
          </p:cNvPr>
          <p:cNvSpPr txBox="1"/>
          <p:nvPr/>
        </p:nvSpPr>
        <p:spPr>
          <a:xfrm>
            <a:off x="8951303" y="5251337"/>
            <a:ext cx="227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去除相邻多余</a:t>
            </a:r>
            <a:r>
              <a:rPr lang="en-CN" altLang="zh-CN" dirty="0"/>
              <a:t>特</a:t>
            </a:r>
            <a:r>
              <a:rPr lang="en-CN" dirty="0"/>
              <a:t>征点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2260CF0-E50C-9949-9032-7EDE5992451B}"/>
              </a:ext>
            </a:extLst>
          </p:cNvPr>
          <p:cNvSpPr/>
          <p:nvPr/>
        </p:nvSpPr>
        <p:spPr>
          <a:xfrm>
            <a:off x="3719905" y="3429000"/>
            <a:ext cx="757480" cy="497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C7BE81A-4DFE-364D-92F8-F00D2E574DF8}"/>
              </a:ext>
            </a:extLst>
          </p:cNvPr>
          <p:cNvSpPr/>
          <p:nvPr/>
        </p:nvSpPr>
        <p:spPr>
          <a:xfrm>
            <a:off x="7714614" y="3429000"/>
            <a:ext cx="757480" cy="497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644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4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相同笔画问题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DE1A3-9B4E-7B4C-B50B-0D55B69A1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36" y="1658723"/>
            <a:ext cx="3782602" cy="37826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857DC-7233-3647-BE08-6F6B4380AEC8}"/>
              </a:ext>
            </a:extLst>
          </p:cNvPr>
          <p:cNvSpPr txBox="1"/>
          <p:nvPr/>
        </p:nvSpPr>
        <p:spPr>
          <a:xfrm>
            <a:off x="1157192" y="5569466"/>
            <a:ext cx="381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当存在相同笔画时</a:t>
            </a:r>
            <a:r>
              <a:rPr lang="zh-CN" altLang="en-US" dirty="0"/>
              <a:t>，如何正确连接笔画关键点？</a:t>
            </a:r>
            <a:endParaRPr lang="en-C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9C1488-3CCE-E34F-B91D-6756BED88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30" y="1658723"/>
            <a:ext cx="3782602" cy="37826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C3F43F-E116-7942-B340-15A9CF5D0FD0}"/>
              </a:ext>
            </a:extLst>
          </p:cNvPr>
          <p:cNvSpPr txBox="1"/>
          <p:nvPr/>
        </p:nvSpPr>
        <p:spPr>
          <a:xfrm>
            <a:off x="6260186" y="5569465"/>
            <a:ext cx="381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当存在多余关键点时</a:t>
            </a:r>
            <a:r>
              <a:rPr lang="zh-CN" altLang="en-US" dirty="0"/>
              <a:t>，如何去除错误连接？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2580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二分图建模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9C1488-3CCE-E34F-B91D-6756BED88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30" y="1876134"/>
            <a:ext cx="3025530" cy="3025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B3522-2007-A64D-87F4-D2BB8F653A05}"/>
              </a:ext>
            </a:extLst>
          </p:cNvPr>
          <p:cNvSpPr txBox="1"/>
          <p:nvPr/>
        </p:nvSpPr>
        <p:spPr>
          <a:xfrm>
            <a:off x="925998" y="4949929"/>
            <a:ext cx="281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连接所有可能的关键点对</a:t>
            </a:r>
            <a:r>
              <a:rPr lang="zh-CN" altLang="en-US" dirty="0"/>
              <a:t>，构造完全二分图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D8F30-822B-7740-89CF-4195B1855691}"/>
              </a:ext>
            </a:extLst>
          </p:cNvPr>
          <p:cNvSpPr txBox="1"/>
          <p:nvPr/>
        </p:nvSpPr>
        <p:spPr>
          <a:xfrm>
            <a:off x="4675910" y="3647801"/>
            <a:ext cx="169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关键点的</a:t>
            </a:r>
            <a:endParaRPr lang="en-US" dirty="0"/>
          </a:p>
          <a:p>
            <a:r>
              <a:rPr lang="en-CN" dirty="0"/>
              <a:t>出度</a:t>
            </a:r>
            <a:r>
              <a:rPr lang="en-US" altLang="zh-CN" dirty="0"/>
              <a:t>/</a:t>
            </a:r>
            <a:r>
              <a:rPr lang="zh-CN" altLang="en-CN" dirty="0"/>
              <a:t>入度</a:t>
            </a:r>
            <a:r>
              <a:rPr lang="en-US" altLang="zh-CN" dirty="0"/>
              <a:t>&lt;=1</a:t>
            </a:r>
            <a:endParaRPr lang="en-CN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45CA932-795E-4E44-89A4-14FBC35880FA}"/>
              </a:ext>
            </a:extLst>
          </p:cNvPr>
          <p:cNvSpPr/>
          <p:nvPr/>
        </p:nvSpPr>
        <p:spPr>
          <a:xfrm>
            <a:off x="4735772" y="3015790"/>
            <a:ext cx="1631576" cy="51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28D39-B942-4F4D-BF23-23BF689AC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98" y="1876134"/>
            <a:ext cx="3652118" cy="3033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A6FF1F-B0DE-4440-B1AA-03E7001E8E0E}"/>
              </a:ext>
            </a:extLst>
          </p:cNvPr>
          <p:cNvSpPr txBox="1"/>
          <p:nvPr/>
        </p:nvSpPr>
        <p:spPr>
          <a:xfrm>
            <a:off x="7258973" y="5138678"/>
            <a:ext cx="33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二分图匹配问题</a:t>
            </a:r>
            <a:r>
              <a:rPr lang="en-US" altLang="zh-CN" dirty="0"/>
              <a:t>-</a:t>
            </a:r>
            <a:r>
              <a:rPr lang="zh-CN" altLang="en-US" dirty="0"/>
              <a:t>匈牙利算法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1943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匈牙利算法</a:t>
            </a:r>
            <a:r>
              <a:rPr lang="en-US" altLang="zh-CN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&amp;</a:t>
            </a:r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笔画方向场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28D39-B942-4F4D-BF23-23BF689A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1" y="1912314"/>
            <a:ext cx="3652118" cy="3033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A6FF1F-B0DE-4440-B1AA-03E7001E8E0E}"/>
              </a:ext>
            </a:extLst>
          </p:cNvPr>
          <p:cNvSpPr txBox="1"/>
          <p:nvPr/>
        </p:nvSpPr>
        <p:spPr>
          <a:xfrm>
            <a:off x="1393365" y="5071443"/>
            <a:ext cx="235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二分图子集匹配问题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319DB-2194-5246-A568-DD7D25D50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1" y="1912314"/>
            <a:ext cx="4006850" cy="3005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6CCAE8E-23EF-C74A-BBA3-4FBC15DCB474}"/>
                  </a:ext>
                </a:extLst>
              </p:cNvPr>
              <p:cNvSpPr/>
              <p:nvPr/>
            </p:nvSpPr>
            <p:spPr>
              <a:xfrm>
                <a:off x="6829090" y="5136987"/>
                <a:ext cx="3683251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zh-CN" altLang="en-US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6CCAE8E-23EF-C74A-BBA3-4FBC15DCB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90" y="5136987"/>
                <a:ext cx="3683251" cy="730200"/>
              </a:xfrm>
              <a:prstGeom prst="rect">
                <a:avLst/>
              </a:prstGeom>
              <a:blipFill>
                <a:blip r:embed="rId4"/>
                <a:stretch>
                  <a:fillRect l="-10653" t="-150000" b="-2241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6C401471-7B5D-A045-A399-AC0DAD1BBF9B}"/>
              </a:ext>
            </a:extLst>
          </p:cNvPr>
          <p:cNvSpPr/>
          <p:nvPr/>
        </p:nvSpPr>
        <p:spPr>
          <a:xfrm>
            <a:off x="4971338" y="3112993"/>
            <a:ext cx="1124662" cy="632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A57CE-84F3-6A4C-A676-9E16FD08FC2B}"/>
              </a:ext>
            </a:extLst>
          </p:cNvPr>
          <p:cNvSpPr txBox="1"/>
          <p:nvPr/>
        </p:nvSpPr>
        <p:spPr>
          <a:xfrm>
            <a:off x="4758996" y="3859306"/>
            <a:ext cx="162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PAFs路径积分</a:t>
            </a:r>
          </a:p>
        </p:txBody>
      </p:sp>
    </p:spTree>
    <p:extLst>
      <p:ext uri="{BB962C8B-B14F-4D97-AF65-F5344CB8AC3E}">
        <p14:creationId xmlns:p14="http://schemas.microsoft.com/office/powerpoint/2010/main" val="5157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57600" y="1012372"/>
            <a:ext cx="8534400" cy="4833257"/>
          </a:xfrm>
          <a:prstGeom prst="rect">
            <a:avLst/>
          </a:prstGeom>
          <a:solidFill>
            <a:srgbClr val="910E1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6AF9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9854" y="2615998"/>
            <a:ext cx="3222172" cy="1564449"/>
            <a:chOff x="1042609" y="2403083"/>
            <a:chExt cx="3222172" cy="1564449"/>
          </a:xfrm>
        </p:grpSpPr>
        <p:sp>
          <p:nvSpPr>
            <p:cNvPr id="3" name="文本框 2"/>
            <p:cNvSpPr txBox="1"/>
            <p:nvPr/>
          </p:nvSpPr>
          <p:spPr>
            <a:xfrm>
              <a:off x="1042609" y="2403083"/>
              <a:ext cx="32221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1200" cap="none" spc="160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49203" y="3505867"/>
              <a:ext cx="2071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-4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CONTENTS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931439" y="1536149"/>
            <a:ext cx="3896558" cy="764447"/>
            <a:chOff x="4532498" y="4323460"/>
            <a:chExt cx="3896558" cy="764447"/>
          </a:xfrm>
        </p:grpSpPr>
        <p:sp>
          <p:nvSpPr>
            <p:cNvPr id="27" name="文本框 26"/>
            <p:cNvSpPr txBox="1"/>
            <p:nvPr/>
          </p:nvSpPr>
          <p:spPr>
            <a:xfrm>
              <a:off x="5265231" y="4355583"/>
              <a:ext cx="3163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spc="600" dirty="0">
                  <a:solidFill>
                    <a:prstClr val="white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项目介绍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93416" y="4810908"/>
              <a:ext cx="19200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Project Introduction</a:t>
              </a:r>
              <a:endParaRPr lang="zh-CN" altLang="en-US" sz="1200" dirty="0">
                <a:solidFill>
                  <a:prstClr val="white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532498" y="4323460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906540" y="2525086"/>
            <a:ext cx="3921459" cy="764944"/>
            <a:chOff x="8025569" y="4309404"/>
            <a:chExt cx="3921459" cy="764944"/>
          </a:xfrm>
        </p:grpSpPr>
        <p:sp>
          <p:nvSpPr>
            <p:cNvPr id="31" name="文本框 30"/>
            <p:cNvSpPr txBox="1"/>
            <p:nvPr/>
          </p:nvSpPr>
          <p:spPr>
            <a:xfrm>
              <a:off x="8783203" y="4355934"/>
              <a:ext cx="3163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800" spc="600" dirty="0">
                  <a:solidFill>
                    <a:prstClr val="white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创新分析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8803514" y="4797349"/>
              <a:ext cx="1820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Innovation analysis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025569" y="4309404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06540" y="3514520"/>
            <a:ext cx="3913406" cy="785063"/>
            <a:chOff x="4517355" y="5502182"/>
            <a:chExt cx="3913406" cy="785063"/>
          </a:xfrm>
        </p:grpSpPr>
        <p:sp>
          <p:nvSpPr>
            <p:cNvPr id="35" name="矩形 34"/>
            <p:cNvSpPr/>
            <p:nvPr/>
          </p:nvSpPr>
          <p:spPr>
            <a:xfrm>
              <a:off x="5294514" y="6010246"/>
              <a:ext cx="1779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Core technologies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517355" y="5502182"/>
              <a:ext cx="3913406" cy="584775"/>
              <a:chOff x="4517355" y="5469524"/>
              <a:chExt cx="3913406" cy="58477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266936" y="5523474"/>
                <a:ext cx="3163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核心技术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517355" y="5469524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03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906540" y="4524072"/>
            <a:ext cx="3921457" cy="773257"/>
            <a:chOff x="8025569" y="5513988"/>
            <a:chExt cx="3921457" cy="773257"/>
          </a:xfrm>
        </p:grpSpPr>
        <p:sp>
          <p:nvSpPr>
            <p:cNvPr id="40" name="矩形 39"/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product value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8025569" y="5513988"/>
              <a:ext cx="3921457" cy="584775"/>
              <a:chOff x="8025569" y="5481330"/>
              <a:chExt cx="3921457" cy="584775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8783201" y="5509447"/>
                <a:ext cx="3163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产品价值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04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5" name="图形 24">
            <a:extLst>
              <a:ext uri="{FF2B5EF4-FFF2-40B4-BE49-F238E27FC236}">
                <a16:creationId xmlns:a16="http://schemas.microsoft.com/office/drawing/2014/main" id="{A69F6F08-1124-4436-9A7E-2AB694CF3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428" y="1640429"/>
            <a:ext cx="1021139" cy="37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4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>
            <a:cxnSpLocks/>
          </p:cNvCxnSpPr>
          <p:nvPr/>
        </p:nvCxnSpPr>
        <p:spPr>
          <a:xfrm>
            <a:off x="601133" y="907415"/>
            <a:ext cx="3975312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结果展示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BEBF90-A463-4612-ACCA-790FF0D53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5" y="1092743"/>
            <a:ext cx="3666836" cy="2750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3CCFEE-59A6-48E4-8A5A-44DF4363C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73" y="1092743"/>
            <a:ext cx="3666836" cy="27501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D74ED5-4921-47C3-B466-193683987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20" y="1092743"/>
            <a:ext cx="3666836" cy="27501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42E00E-083E-46EA-BC09-6DCAB8BB6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5" y="3770133"/>
            <a:ext cx="3754583" cy="28159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CF633A-CAFF-47ED-A004-448FF16A1C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81" y="3770133"/>
            <a:ext cx="3754583" cy="28159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236F77-074B-4B82-8C95-F41AE18F07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72" y="3680079"/>
            <a:ext cx="3881584" cy="29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8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数据集处理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4E2D672-FDAB-46F4-A889-C70A13A9F257}"/>
              </a:ext>
            </a:extLst>
          </p:cNvPr>
          <p:cNvSpPr/>
          <p:nvPr/>
        </p:nvSpPr>
        <p:spPr>
          <a:xfrm>
            <a:off x="2030730" y="3662045"/>
            <a:ext cx="829310" cy="805180"/>
          </a:xfrm>
          <a:prstGeom prst="ellipse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E298AFF-4294-4ABD-8B61-4C7E5478399B}"/>
              </a:ext>
            </a:extLst>
          </p:cNvPr>
          <p:cNvSpPr/>
          <p:nvPr/>
        </p:nvSpPr>
        <p:spPr>
          <a:xfrm>
            <a:off x="6928485" y="2458720"/>
            <a:ext cx="831215" cy="807085"/>
          </a:xfrm>
          <a:prstGeom prst="ellipse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C2B158B-73BA-4233-A631-D9D3B4FD2CFB}"/>
              </a:ext>
            </a:extLst>
          </p:cNvPr>
          <p:cNvSpPr/>
          <p:nvPr/>
        </p:nvSpPr>
        <p:spPr>
          <a:xfrm>
            <a:off x="5511165" y="3669665"/>
            <a:ext cx="821690" cy="797560"/>
          </a:xfrm>
          <a:prstGeom prst="ellipse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ADFE2B-4578-4B38-AEBD-8EAEF022729A}"/>
              </a:ext>
            </a:extLst>
          </p:cNvPr>
          <p:cNvSpPr/>
          <p:nvPr/>
        </p:nvSpPr>
        <p:spPr>
          <a:xfrm>
            <a:off x="3743960" y="2443480"/>
            <a:ext cx="832485" cy="796290"/>
          </a:xfrm>
          <a:prstGeom prst="ellipse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AAA1920-6008-45B3-81D4-8598562D2A92}"/>
              </a:ext>
            </a:extLst>
          </p:cNvPr>
          <p:cNvSpPr/>
          <p:nvPr/>
        </p:nvSpPr>
        <p:spPr>
          <a:xfrm>
            <a:off x="8669020" y="3660140"/>
            <a:ext cx="831215" cy="807085"/>
          </a:xfrm>
          <a:prstGeom prst="ellipse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E804E4-FF14-4856-92F1-E8C711617C4A}"/>
              </a:ext>
            </a:extLst>
          </p:cNvPr>
          <p:cNvSpPr txBox="1"/>
          <p:nvPr/>
        </p:nvSpPr>
        <p:spPr>
          <a:xfrm>
            <a:off x="2165985" y="3884295"/>
            <a:ext cx="558800" cy="368300"/>
          </a:xfrm>
          <a:prstGeom prst="rect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DFDFD"/>
                </a:solidFill>
              </a:rPr>
              <a:t>01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D432CA-FB85-41CC-9062-759AF44D386D}"/>
              </a:ext>
            </a:extLst>
          </p:cNvPr>
          <p:cNvSpPr txBox="1"/>
          <p:nvPr/>
        </p:nvSpPr>
        <p:spPr>
          <a:xfrm>
            <a:off x="3880485" y="2641600"/>
            <a:ext cx="558800" cy="368300"/>
          </a:xfrm>
          <a:prstGeom prst="rect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DFDFD"/>
                </a:solidFill>
              </a:rPr>
              <a:t>02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87C6EC-B846-4869-BB30-5F9E7209FD47}"/>
              </a:ext>
            </a:extLst>
          </p:cNvPr>
          <p:cNvSpPr txBox="1"/>
          <p:nvPr/>
        </p:nvSpPr>
        <p:spPr>
          <a:xfrm>
            <a:off x="5642610" y="3884295"/>
            <a:ext cx="558800" cy="368300"/>
          </a:xfrm>
          <a:prstGeom prst="rect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DFDFD"/>
                </a:solidFill>
              </a:rPr>
              <a:t>03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AC6D6C-3235-4DF7-90BE-797A19619005}"/>
              </a:ext>
            </a:extLst>
          </p:cNvPr>
          <p:cNvSpPr txBox="1"/>
          <p:nvPr/>
        </p:nvSpPr>
        <p:spPr>
          <a:xfrm>
            <a:off x="8804910" y="3884295"/>
            <a:ext cx="558800" cy="368300"/>
          </a:xfrm>
          <a:prstGeom prst="rect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DFDFD"/>
                </a:solidFill>
              </a:rPr>
              <a:t>05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17D848C-3094-47F0-8596-BF44F7A00E87}"/>
              </a:ext>
            </a:extLst>
          </p:cNvPr>
          <p:cNvSpPr txBox="1"/>
          <p:nvPr/>
        </p:nvSpPr>
        <p:spPr>
          <a:xfrm>
            <a:off x="7064375" y="2678430"/>
            <a:ext cx="558800" cy="368300"/>
          </a:xfrm>
          <a:prstGeom prst="rect">
            <a:avLst/>
          </a:prstGeom>
          <a:solidFill>
            <a:srgbClr val="910E14"/>
          </a:solidFill>
          <a:ln>
            <a:solidFill>
              <a:srgbClr val="910E1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DFDFD"/>
                </a:solidFill>
              </a:rPr>
              <a:t>04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27564C9-E0F4-499B-867A-902C41F0C987}"/>
              </a:ext>
            </a:extLst>
          </p:cNvPr>
          <p:cNvCxnSpPr>
            <a:endCxn id="10" idx="7"/>
          </p:cNvCxnSpPr>
          <p:nvPr/>
        </p:nvCxnSpPr>
        <p:spPr>
          <a:xfrm flipH="1">
            <a:off x="2738755" y="3026410"/>
            <a:ext cx="1090295" cy="753745"/>
          </a:xfrm>
          <a:prstGeom prst="line">
            <a:avLst/>
          </a:prstGeom>
          <a:ln w="31750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25256A2-DD55-43CF-B653-118C892A9AAA}"/>
              </a:ext>
            </a:extLst>
          </p:cNvPr>
          <p:cNvCxnSpPr/>
          <p:nvPr/>
        </p:nvCxnSpPr>
        <p:spPr>
          <a:xfrm flipH="1">
            <a:off x="6201410" y="3124835"/>
            <a:ext cx="911860" cy="759460"/>
          </a:xfrm>
          <a:prstGeom prst="line">
            <a:avLst/>
          </a:prstGeom>
          <a:ln w="31750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B4FCAD9-F3DF-439E-B2DE-CA1B5A3AA06A}"/>
              </a:ext>
            </a:extLst>
          </p:cNvPr>
          <p:cNvCxnSpPr/>
          <p:nvPr/>
        </p:nvCxnSpPr>
        <p:spPr>
          <a:xfrm>
            <a:off x="4485640" y="3009900"/>
            <a:ext cx="1165860" cy="788035"/>
          </a:xfrm>
          <a:prstGeom prst="line">
            <a:avLst/>
          </a:prstGeom>
          <a:ln w="31750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CB5AA52-C6A2-449B-BA3A-42B2D91D5433}"/>
              </a:ext>
            </a:extLst>
          </p:cNvPr>
          <p:cNvCxnSpPr/>
          <p:nvPr/>
        </p:nvCxnSpPr>
        <p:spPr>
          <a:xfrm>
            <a:off x="7503160" y="3096260"/>
            <a:ext cx="1220470" cy="840105"/>
          </a:xfrm>
          <a:prstGeom prst="line">
            <a:avLst/>
          </a:prstGeom>
          <a:ln w="31750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EECD554-6C4E-4E18-BF7C-F49268AF5992}"/>
              </a:ext>
            </a:extLst>
          </p:cNvPr>
          <p:cNvSpPr txBox="1"/>
          <p:nvPr/>
        </p:nvSpPr>
        <p:spPr>
          <a:xfrm>
            <a:off x="1714817" y="4664410"/>
            <a:ext cx="146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数据集分层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3BE676-C16B-41BC-9C47-52EF89A4B342}"/>
              </a:ext>
            </a:extLst>
          </p:cNvPr>
          <p:cNvSpPr txBox="1"/>
          <p:nvPr/>
        </p:nvSpPr>
        <p:spPr>
          <a:xfrm>
            <a:off x="3479165" y="1891030"/>
            <a:ext cx="1481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汉字的解构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AE220CD-8F5E-4A80-AFE0-A76A49564A16}"/>
              </a:ext>
            </a:extLst>
          </p:cNvPr>
          <p:cNvSpPr txBox="1"/>
          <p:nvPr/>
        </p:nvSpPr>
        <p:spPr>
          <a:xfrm>
            <a:off x="6263957" y="1664722"/>
            <a:ext cx="2159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高维信息标注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自研标注程序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0959D15-7D3E-4B2C-B530-79FE4BBD729E}"/>
              </a:ext>
            </a:extLst>
          </p:cNvPr>
          <p:cNvSpPr txBox="1"/>
          <p:nvPr/>
        </p:nvSpPr>
        <p:spPr>
          <a:xfrm>
            <a:off x="4881537" y="4544060"/>
            <a:ext cx="2231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构建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PeanutHW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大型汉字数据集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496AE77-F568-4440-8BA8-545EF95AF23D}"/>
              </a:ext>
            </a:extLst>
          </p:cNvPr>
          <p:cNvSpPr txBox="1"/>
          <p:nvPr/>
        </p:nvSpPr>
        <p:spPr>
          <a:xfrm>
            <a:off x="8054649" y="4544060"/>
            <a:ext cx="2231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生成首个高维汉字笔画信息数据集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6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数据集处理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9BB036-EC4E-4D30-99C7-814A5CF1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1135593"/>
            <a:ext cx="10134600" cy="53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94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数据集处理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67A1F6-FBE7-45D6-A8E6-F5BDBCDF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69" y="1058443"/>
            <a:ext cx="7921991" cy="55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1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02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核心技术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7">
            <a:extLst>
              <a:ext uri="{FF2B5EF4-FFF2-40B4-BE49-F238E27FC236}">
                <a16:creationId xmlns:a16="http://schemas.microsoft.com/office/drawing/2014/main" id="{81CBED68-C0ED-44C1-A7D7-64DC18678E83}"/>
              </a:ext>
            </a:extLst>
          </p:cNvPr>
          <p:cNvSpPr>
            <a:spLocks noGrp="1"/>
          </p:cNvSpPr>
          <p:nvPr/>
        </p:nvSpPr>
        <p:spPr>
          <a:xfrm>
            <a:off x="2969225" y="266733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纠正算法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E74EA235-1272-4EA0-ABB4-A68142B0C069}"/>
              </a:ext>
            </a:extLst>
          </p:cNvPr>
          <p:cNvSpPr/>
          <p:nvPr/>
        </p:nvSpPr>
        <p:spPr>
          <a:xfrm rot="5400000">
            <a:off x="7887316" y="2787609"/>
            <a:ext cx="1392555" cy="113538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任意多边形: 形状 5">
            <a:extLst>
              <a:ext uri="{FF2B5EF4-FFF2-40B4-BE49-F238E27FC236}">
                <a16:creationId xmlns:a16="http://schemas.microsoft.com/office/drawing/2014/main" id="{6BFB31E6-4486-4C1D-B230-9D99603C426E}"/>
              </a:ext>
            </a:extLst>
          </p:cNvPr>
          <p:cNvSpPr/>
          <p:nvPr/>
        </p:nvSpPr>
        <p:spPr>
          <a:xfrm>
            <a:off x="1755483" y="1717859"/>
            <a:ext cx="2476500" cy="806400"/>
          </a:xfrm>
          <a:custGeom>
            <a:avLst/>
            <a:gdLst>
              <a:gd name="connsiteX0" fmla="*/ 0 w 2476500"/>
              <a:gd name="connsiteY0" fmla="*/ 0 h 806400"/>
              <a:gd name="connsiteX1" fmla="*/ 2476500 w 2476500"/>
              <a:gd name="connsiteY1" fmla="*/ 0 h 806400"/>
              <a:gd name="connsiteX2" fmla="*/ 2476500 w 2476500"/>
              <a:gd name="connsiteY2" fmla="*/ 806400 h 806400"/>
              <a:gd name="connsiteX3" fmla="*/ 0 w 2476500"/>
              <a:gd name="connsiteY3" fmla="*/ 806400 h 806400"/>
              <a:gd name="connsiteX4" fmla="*/ 0 w 2476500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806400">
                <a:moveTo>
                  <a:pt x="0" y="0"/>
                </a:moveTo>
                <a:lnTo>
                  <a:pt x="2476500" y="0"/>
                </a:lnTo>
                <a:lnTo>
                  <a:pt x="2476500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  <a:solidFill>
            <a:srgbClr val="910E14">
              <a:alpha val="7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800" kern="1200" dirty="0">
              <a:solidFill>
                <a:srgbClr val="206AF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任意多边形: 形状 6">
            <a:extLst>
              <a:ext uri="{FF2B5EF4-FFF2-40B4-BE49-F238E27FC236}">
                <a16:creationId xmlns:a16="http://schemas.microsoft.com/office/drawing/2014/main" id="{3488C304-C766-4784-9526-F772A832094C}"/>
              </a:ext>
            </a:extLst>
          </p:cNvPr>
          <p:cNvSpPr/>
          <p:nvPr/>
        </p:nvSpPr>
        <p:spPr>
          <a:xfrm>
            <a:off x="1755483" y="2524259"/>
            <a:ext cx="2476500" cy="2843819"/>
          </a:xfrm>
          <a:custGeom>
            <a:avLst/>
            <a:gdLst>
              <a:gd name="connsiteX0" fmla="*/ 0 w 2476500"/>
              <a:gd name="connsiteY0" fmla="*/ 0 h 2843819"/>
              <a:gd name="connsiteX1" fmla="*/ 2476500 w 2476500"/>
              <a:gd name="connsiteY1" fmla="*/ 0 h 2843819"/>
              <a:gd name="connsiteX2" fmla="*/ 2476500 w 2476500"/>
              <a:gd name="connsiteY2" fmla="*/ 2843819 h 2843819"/>
              <a:gd name="connsiteX3" fmla="*/ 0 w 2476500"/>
              <a:gd name="connsiteY3" fmla="*/ 2843819 h 2843819"/>
              <a:gd name="connsiteX4" fmla="*/ 0 w 2476500"/>
              <a:gd name="connsiteY4" fmla="*/ 0 h 284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2843819">
                <a:moveTo>
                  <a:pt x="0" y="0"/>
                </a:moveTo>
                <a:lnTo>
                  <a:pt x="2476500" y="0"/>
                </a:lnTo>
                <a:lnTo>
                  <a:pt x="2476500" y="2843819"/>
                </a:lnTo>
                <a:lnTo>
                  <a:pt x="0" y="28438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任意多边形: 形状 7">
            <a:extLst>
              <a:ext uri="{FF2B5EF4-FFF2-40B4-BE49-F238E27FC236}">
                <a16:creationId xmlns:a16="http://schemas.microsoft.com/office/drawing/2014/main" id="{5122396E-EB05-4B5B-A8AD-DF6DC7377DC8}"/>
              </a:ext>
            </a:extLst>
          </p:cNvPr>
          <p:cNvSpPr/>
          <p:nvPr/>
        </p:nvSpPr>
        <p:spPr>
          <a:xfrm>
            <a:off x="4934928" y="1717859"/>
            <a:ext cx="2476500" cy="806400"/>
          </a:xfrm>
          <a:custGeom>
            <a:avLst/>
            <a:gdLst>
              <a:gd name="connsiteX0" fmla="*/ 0 w 2476500"/>
              <a:gd name="connsiteY0" fmla="*/ 0 h 806400"/>
              <a:gd name="connsiteX1" fmla="*/ 2476500 w 2476500"/>
              <a:gd name="connsiteY1" fmla="*/ 0 h 806400"/>
              <a:gd name="connsiteX2" fmla="*/ 2476500 w 2476500"/>
              <a:gd name="connsiteY2" fmla="*/ 806400 h 806400"/>
              <a:gd name="connsiteX3" fmla="*/ 0 w 2476500"/>
              <a:gd name="connsiteY3" fmla="*/ 806400 h 806400"/>
              <a:gd name="connsiteX4" fmla="*/ 0 w 2476500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806400">
                <a:moveTo>
                  <a:pt x="0" y="0"/>
                </a:moveTo>
                <a:lnTo>
                  <a:pt x="2476500" y="0"/>
                </a:lnTo>
                <a:lnTo>
                  <a:pt x="2476500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  <a:solidFill>
            <a:srgbClr val="910E14">
              <a:alpha val="7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800" kern="1200" dirty="0">
              <a:solidFill>
                <a:srgbClr val="206AF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任意多边形: 形状 6">
            <a:extLst>
              <a:ext uri="{FF2B5EF4-FFF2-40B4-BE49-F238E27FC236}">
                <a16:creationId xmlns:a16="http://schemas.microsoft.com/office/drawing/2014/main" id="{9B3FA284-F8FB-4FC3-938C-4C7E4D0C008D}"/>
              </a:ext>
            </a:extLst>
          </p:cNvPr>
          <p:cNvSpPr/>
          <p:nvPr/>
        </p:nvSpPr>
        <p:spPr>
          <a:xfrm>
            <a:off x="8015948" y="2524259"/>
            <a:ext cx="2476500" cy="2843819"/>
          </a:xfrm>
          <a:custGeom>
            <a:avLst/>
            <a:gdLst>
              <a:gd name="connsiteX0" fmla="*/ 0 w 2476500"/>
              <a:gd name="connsiteY0" fmla="*/ 0 h 2843819"/>
              <a:gd name="connsiteX1" fmla="*/ 2476500 w 2476500"/>
              <a:gd name="connsiteY1" fmla="*/ 0 h 2843819"/>
              <a:gd name="connsiteX2" fmla="*/ 2476500 w 2476500"/>
              <a:gd name="connsiteY2" fmla="*/ 2843819 h 2843819"/>
              <a:gd name="connsiteX3" fmla="*/ 0 w 2476500"/>
              <a:gd name="connsiteY3" fmla="*/ 2843819 h 2843819"/>
              <a:gd name="connsiteX4" fmla="*/ 0 w 2476500"/>
              <a:gd name="connsiteY4" fmla="*/ 0 h 284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2843819">
                <a:moveTo>
                  <a:pt x="0" y="0"/>
                </a:moveTo>
                <a:lnTo>
                  <a:pt x="2476500" y="0"/>
                </a:lnTo>
                <a:lnTo>
                  <a:pt x="2476500" y="2843819"/>
                </a:lnTo>
                <a:lnTo>
                  <a:pt x="0" y="28438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任意多边形: 形状 7">
            <a:extLst>
              <a:ext uri="{FF2B5EF4-FFF2-40B4-BE49-F238E27FC236}">
                <a16:creationId xmlns:a16="http://schemas.microsoft.com/office/drawing/2014/main" id="{F11F9598-419C-4109-8836-AF01BA409DAF}"/>
              </a:ext>
            </a:extLst>
          </p:cNvPr>
          <p:cNvSpPr/>
          <p:nvPr/>
        </p:nvSpPr>
        <p:spPr>
          <a:xfrm>
            <a:off x="8015948" y="1717859"/>
            <a:ext cx="2476500" cy="806400"/>
          </a:xfrm>
          <a:custGeom>
            <a:avLst/>
            <a:gdLst>
              <a:gd name="connsiteX0" fmla="*/ 0 w 2476500"/>
              <a:gd name="connsiteY0" fmla="*/ 0 h 806400"/>
              <a:gd name="connsiteX1" fmla="*/ 2476500 w 2476500"/>
              <a:gd name="connsiteY1" fmla="*/ 0 h 806400"/>
              <a:gd name="connsiteX2" fmla="*/ 2476500 w 2476500"/>
              <a:gd name="connsiteY2" fmla="*/ 806400 h 806400"/>
              <a:gd name="connsiteX3" fmla="*/ 0 w 2476500"/>
              <a:gd name="connsiteY3" fmla="*/ 806400 h 806400"/>
              <a:gd name="connsiteX4" fmla="*/ 0 w 2476500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806400">
                <a:moveTo>
                  <a:pt x="0" y="0"/>
                </a:moveTo>
                <a:lnTo>
                  <a:pt x="2476500" y="0"/>
                </a:lnTo>
                <a:lnTo>
                  <a:pt x="2476500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  <a:solidFill>
            <a:srgbClr val="910E14">
              <a:alpha val="7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800" kern="1200">
              <a:solidFill>
                <a:srgbClr val="206AF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任意多边形: 形状 6">
            <a:extLst>
              <a:ext uri="{FF2B5EF4-FFF2-40B4-BE49-F238E27FC236}">
                <a16:creationId xmlns:a16="http://schemas.microsoft.com/office/drawing/2014/main" id="{AE3632E2-0D98-4F23-A88B-A3AF246628D3}"/>
              </a:ext>
            </a:extLst>
          </p:cNvPr>
          <p:cNvSpPr/>
          <p:nvPr/>
        </p:nvSpPr>
        <p:spPr>
          <a:xfrm>
            <a:off x="4934928" y="2524259"/>
            <a:ext cx="2476500" cy="2843819"/>
          </a:xfrm>
          <a:custGeom>
            <a:avLst/>
            <a:gdLst>
              <a:gd name="connsiteX0" fmla="*/ 0 w 2476500"/>
              <a:gd name="connsiteY0" fmla="*/ 0 h 2843819"/>
              <a:gd name="connsiteX1" fmla="*/ 2476500 w 2476500"/>
              <a:gd name="connsiteY1" fmla="*/ 0 h 2843819"/>
              <a:gd name="connsiteX2" fmla="*/ 2476500 w 2476500"/>
              <a:gd name="connsiteY2" fmla="*/ 2843819 h 2843819"/>
              <a:gd name="connsiteX3" fmla="*/ 0 w 2476500"/>
              <a:gd name="connsiteY3" fmla="*/ 2843819 h 2843819"/>
              <a:gd name="connsiteX4" fmla="*/ 0 w 2476500"/>
              <a:gd name="connsiteY4" fmla="*/ 0 h 284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2843819">
                <a:moveTo>
                  <a:pt x="0" y="0"/>
                </a:moveTo>
                <a:lnTo>
                  <a:pt x="2476500" y="0"/>
                </a:lnTo>
                <a:lnTo>
                  <a:pt x="2476500" y="2843819"/>
                </a:lnTo>
                <a:lnTo>
                  <a:pt x="0" y="28438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800" kern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393194-1463-442C-AF87-2CCAEA394CFF}"/>
              </a:ext>
            </a:extLst>
          </p:cNvPr>
          <p:cNvSpPr txBox="1"/>
          <p:nvPr/>
        </p:nvSpPr>
        <p:spPr>
          <a:xfrm>
            <a:off x="2043411" y="1862414"/>
            <a:ext cx="1831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F5700D-A8D0-4649-AFBA-517558932366}"/>
              </a:ext>
            </a:extLst>
          </p:cNvPr>
          <p:cNvSpPr txBox="1"/>
          <p:nvPr/>
        </p:nvSpPr>
        <p:spPr>
          <a:xfrm>
            <a:off x="5257146" y="1859874"/>
            <a:ext cx="1831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模块二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FB4206-0610-45A9-8F92-301E7DE4AE9F}"/>
              </a:ext>
            </a:extLst>
          </p:cNvPr>
          <p:cNvSpPr txBox="1"/>
          <p:nvPr/>
        </p:nvSpPr>
        <p:spPr>
          <a:xfrm>
            <a:off x="8338801" y="1859874"/>
            <a:ext cx="1831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30BC33-AFC8-452C-8E9E-4DFB9DF49417}"/>
              </a:ext>
            </a:extLst>
          </p:cNvPr>
          <p:cNvSpPr txBox="1"/>
          <p:nvPr/>
        </p:nvSpPr>
        <p:spPr>
          <a:xfrm>
            <a:off x="1907513" y="3008795"/>
            <a:ext cx="2324470" cy="142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计算最佳匹配位置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生成蒙版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用户直观对比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865EA9-02D4-443E-9750-4270BE2315A5}"/>
              </a:ext>
            </a:extLst>
          </p:cNvPr>
          <p:cNvSpPr txBox="1"/>
          <p:nvPr/>
        </p:nvSpPr>
        <p:spPr>
          <a:xfrm>
            <a:off x="5156146" y="2891237"/>
            <a:ext cx="2033340" cy="188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对比骨架差异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缩放比例尺度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计算拟合度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反馈精确数据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A55082-408A-4CBE-837C-FDDC35E50AE6}"/>
              </a:ext>
            </a:extLst>
          </p:cNvPr>
          <p:cNvSpPr txBox="1"/>
          <p:nvPr/>
        </p:nvSpPr>
        <p:spPr>
          <a:xfrm>
            <a:off x="8183226" y="3008795"/>
            <a:ext cx="2223225" cy="142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识别汉字信息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传入专家系统匹配反馈给用户</a:t>
            </a:r>
          </a:p>
        </p:txBody>
      </p:sp>
    </p:spTree>
    <p:extLst>
      <p:ext uri="{BB962C8B-B14F-4D97-AF65-F5344CB8AC3E}">
        <p14:creationId xmlns:p14="http://schemas.microsoft.com/office/powerpoint/2010/main" val="307243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38366" y="0"/>
            <a:ext cx="4953000" cy="6858000"/>
          </a:xfrm>
          <a:prstGeom prst="rect">
            <a:avLst/>
          </a:prstGeom>
          <a:solidFill>
            <a:srgbClr val="910E1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06AF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702441" y="2875912"/>
            <a:ext cx="3526265" cy="1106849"/>
            <a:chOff x="6566813" y="2528855"/>
            <a:chExt cx="3526265" cy="1106849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zh-CN" altLang="en-US" sz="4800" b="1" dirty="0">
                  <a:solidFill>
                    <a:srgbClr val="910E14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Arial" panose="020B0604020202020204" pitchFamily="34" charset="0"/>
                </a:rPr>
                <a:t>产品价值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66813" y="3328999"/>
              <a:ext cx="352626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product value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96650" y="2968208"/>
            <a:ext cx="3436408" cy="922020"/>
            <a:chOff x="872585" y="2487402"/>
            <a:chExt cx="3436408" cy="922020"/>
          </a:xfrm>
        </p:grpSpPr>
        <p:sp>
          <p:nvSpPr>
            <p:cNvPr id="13" name="文本框 12"/>
            <p:cNvSpPr txBox="1"/>
            <p:nvPr/>
          </p:nvSpPr>
          <p:spPr>
            <a:xfrm>
              <a:off x="1039145" y="2487402"/>
              <a:ext cx="3269848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 PART 04</a:t>
              </a:r>
              <a:endParaRPr kumimoji="0" lang="zh-CN" altLang="en-US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859272" y="2865228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04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产品价值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头: 环形 20">
            <a:extLst>
              <a:ext uri="{FF2B5EF4-FFF2-40B4-BE49-F238E27FC236}">
                <a16:creationId xmlns:a16="http://schemas.microsoft.com/office/drawing/2014/main" id="{590B3890-2733-4AD7-97B2-1B57806C2742}"/>
              </a:ext>
            </a:extLst>
          </p:cNvPr>
          <p:cNvSpPr/>
          <p:nvPr/>
        </p:nvSpPr>
        <p:spPr>
          <a:xfrm>
            <a:off x="3551258" y="1291318"/>
            <a:ext cx="4275363" cy="4275363"/>
          </a:xfrm>
          <a:prstGeom prst="circularArrow">
            <a:avLst>
              <a:gd name="adj1" fmla="val 5202"/>
              <a:gd name="adj2" fmla="val 336015"/>
              <a:gd name="adj3" fmla="val 16865256"/>
              <a:gd name="adj4" fmla="val 15198729"/>
              <a:gd name="adj5" fmla="val 6068"/>
            </a:avLst>
          </a:prstGeom>
          <a:solidFill>
            <a:srgbClr val="910E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rgbClr val="910E14"/>
              </a:solidFill>
            </a:endParaRPr>
          </a:p>
        </p:txBody>
      </p:sp>
      <p:sp>
        <p:nvSpPr>
          <p:cNvPr id="22" name="箭头: 环形 21">
            <a:extLst>
              <a:ext uri="{FF2B5EF4-FFF2-40B4-BE49-F238E27FC236}">
                <a16:creationId xmlns:a16="http://schemas.microsoft.com/office/drawing/2014/main" id="{ED23A4A8-F9DA-4621-8E7C-FC8B8FF625D9}"/>
              </a:ext>
            </a:extLst>
          </p:cNvPr>
          <p:cNvSpPr/>
          <p:nvPr/>
        </p:nvSpPr>
        <p:spPr>
          <a:xfrm>
            <a:off x="3678258" y="1418318"/>
            <a:ext cx="4275363" cy="4275363"/>
          </a:xfrm>
          <a:prstGeom prst="circularArrow">
            <a:avLst>
              <a:gd name="adj1" fmla="val 5202"/>
              <a:gd name="adj2" fmla="val 336015"/>
              <a:gd name="adj3" fmla="val 21292825"/>
              <a:gd name="adj4" fmla="val 19766604"/>
              <a:gd name="adj5" fmla="val 6068"/>
            </a:avLst>
          </a:prstGeom>
          <a:solidFill>
            <a:srgbClr val="910E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箭头: 环形 22">
            <a:extLst>
              <a:ext uri="{FF2B5EF4-FFF2-40B4-BE49-F238E27FC236}">
                <a16:creationId xmlns:a16="http://schemas.microsoft.com/office/drawing/2014/main" id="{03F9063B-39A9-40B5-8AE7-C88C750DA773}"/>
              </a:ext>
            </a:extLst>
          </p:cNvPr>
          <p:cNvSpPr/>
          <p:nvPr/>
        </p:nvSpPr>
        <p:spPr>
          <a:xfrm>
            <a:off x="3957658" y="1418318"/>
            <a:ext cx="4275363" cy="4275363"/>
          </a:xfrm>
          <a:prstGeom prst="circularArrow">
            <a:avLst>
              <a:gd name="adj1" fmla="val 5202"/>
              <a:gd name="adj2" fmla="val 336015"/>
              <a:gd name="adj3" fmla="val 4014266"/>
              <a:gd name="adj4" fmla="val 2253829"/>
              <a:gd name="adj5" fmla="val 6068"/>
            </a:avLst>
          </a:prstGeom>
          <a:solidFill>
            <a:srgbClr val="910E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箭头: 环形 23">
            <a:extLst>
              <a:ext uri="{FF2B5EF4-FFF2-40B4-BE49-F238E27FC236}">
                <a16:creationId xmlns:a16="http://schemas.microsoft.com/office/drawing/2014/main" id="{6372ECFE-F9D7-4CD2-9075-EA9F3627B59E}"/>
              </a:ext>
            </a:extLst>
          </p:cNvPr>
          <p:cNvSpPr/>
          <p:nvPr/>
        </p:nvSpPr>
        <p:spPr>
          <a:xfrm>
            <a:off x="3330913" y="1418318"/>
            <a:ext cx="4275363" cy="4275363"/>
          </a:xfrm>
          <a:prstGeom prst="circularArrow">
            <a:avLst>
              <a:gd name="adj1" fmla="val 5202"/>
              <a:gd name="adj2" fmla="val 336015"/>
              <a:gd name="adj3" fmla="val 8210155"/>
              <a:gd name="adj4" fmla="val 6449719"/>
              <a:gd name="adj5" fmla="val 6068"/>
            </a:avLst>
          </a:prstGeom>
          <a:solidFill>
            <a:srgbClr val="910E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箭头: 环形 24">
            <a:extLst>
              <a:ext uri="{FF2B5EF4-FFF2-40B4-BE49-F238E27FC236}">
                <a16:creationId xmlns:a16="http://schemas.microsoft.com/office/drawing/2014/main" id="{820953D8-44AE-4FFE-BE74-F5E235A467E1}"/>
              </a:ext>
            </a:extLst>
          </p:cNvPr>
          <p:cNvSpPr/>
          <p:nvPr/>
        </p:nvSpPr>
        <p:spPr>
          <a:xfrm>
            <a:off x="3550623" y="1545318"/>
            <a:ext cx="4275363" cy="4275363"/>
          </a:xfrm>
          <a:prstGeom prst="circularArrow">
            <a:avLst>
              <a:gd name="adj1" fmla="val 5202"/>
              <a:gd name="adj2" fmla="val 336015"/>
              <a:gd name="adj3" fmla="val 12297380"/>
              <a:gd name="adj4" fmla="val 10771160"/>
              <a:gd name="adj5" fmla="val 6068"/>
            </a:avLst>
          </a:prstGeom>
          <a:solidFill>
            <a:srgbClr val="910E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5A38AE-0302-4492-ABED-47F6B6AF6F96}"/>
              </a:ext>
            </a:extLst>
          </p:cNvPr>
          <p:cNvSpPr txBox="1"/>
          <p:nvPr/>
        </p:nvSpPr>
        <p:spPr>
          <a:xfrm>
            <a:off x="6092027" y="1929174"/>
            <a:ext cx="1971304" cy="53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应用意义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7CDA607-3B14-4C67-A4CB-24B0DFFCA297}"/>
              </a:ext>
            </a:extLst>
          </p:cNvPr>
          <p:cNvSpPr txBox="1"/>
          <p:nvPr/>
        </p:nvSpPr>
        <p:spPr>
          <a:xfrm>
            <a:off x="6740465" y="3983996"/>
            <a:ext cx="1971304" cy="53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教育意义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E60206-939E-4380-B3F0-60AC339877E9}"/>
              </a:ext>
            </a:extLst>
          </p:cNvPr>
          <p:cNvSpPr txBox="1"/>
          <p:nvPr/>
        </p:nvSpPr>
        <p:spPr>
          <a:xfrm>
            <a:off x="4887060" y="5261720"/>
            <a:ext cx="1971304" cy="53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社会意义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82DABE4-D931-41E9-A28F-A88700516831}"/>
              </a:ext>
            </a:extLst>
          </p:cNvPr>
          <p:cNvSpPr txBox="1"/>
          <p:nvPr/>
        </p:nvSpPr>
        <p:spPr>
          <a:xfrm>
            <a:off x="2845249" y="4127512"/>
            <a:ext cx="1971304" cy="53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市场意义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4C72198-B6B4-4BF4-9F39-173DD63A79E5}"/>
              </a:ext>
            </a:extLst>
          </p:cNvPr>
          <p:cNvSpPr txBox="1"/>
          <p:nvPr/>
        </p:nvSpPr>
        <p:spPr>
          <a:xfrm>
            <a:off x="3328620" y="1935942"/>
            <a:ext cx="1971304" cy="53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技术意义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CF007D-0E68-4AB5-860C-D6EA842EC4CA}"/>
              </a:ext>
            </a:extLst>
          </p:cNvPr>
          <p:cNvSpPr txBox="1"/>
          <p:nvPr/>
        </p:nvSpPr>
        <p:spPr>
          <a:xfrm>
            <a:off x="7828914" y="1817370"/>
            <a:ext cx="397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zh-CN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帮助用户改变思维的加速</a:t>
            </a:r>
            <a:endParaRPr lang="en-US" altLang="zh-CN" sz="16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zh-CN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高效练字效果</a:t>
            </a:r>
            <a:endParaRPr lang="en-US" altLang="zh-CN" sz="16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94C6EF-FCCB-4C14-BE33-FFFBB6106717}"/>
              </a:ext>
            </a:extLst>
          </p:cNvPr>
          <p:cNvSpPr txBox="1"/>
          <p:nvPr/>
        </p:nvSpPr>
        <p:spPr>
          <a:xfrm>
            <a:off x="8428997" y="3871081"/>
            <a:ext cx="3247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字形背后，</a:t>
            </a:r>
            <a:r>
              <a:rPr lang="zh-CN" altLang="zh-CN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传达更深的意义</a:t>
            </a:r>
            <a:endParaRPr lang="en-US" altLang="zh-CN" sz="16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zh-CN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个性化教育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700487E-7E23-40B7-8173-DC240850CCCF}"/>
              </a:ext>
            </a:extLst>
          </p:cNvPr>
          <p:cNvSpPr txBox="1"/>
          <p:nvPr/>
        </p:nvSpPr>
        <p:spPr>
          <a:xfrm>
            <a:off x="4703328" y="5910676"/>
            <a:ext cx="3942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结合移动终端的强大算力</a:t>
            </a:r>
            <a:endParaRPr lang="en-US" altLang="zh-CN" sz="16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zh-CN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降低学习、练习书法门槛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49778CC-5FAA-4CE6-AB2C-164F2B455681}"/>
              </a:ext>
            </a:extLst>
          </p:cNvPr>
          <p:cNvSpPr txBox="1"/>
          <p:nvPr/>
        </p:nvSpPr>
        <p:spPr>
          <a:xfrm flipH="1">
            <a:off x="387300" y="4298783"/>
            <a:ext cx="3098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zh-CN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促进书法领域转型升级</a:t>
            </a:r>
            <a:endParaRPr lang="en-US" altLang="zh-CN" sz="16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zh-CN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中国优良传统文化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9A4B1A4-4534-4DDA-962E-325B9A1F9E22}"/>
              </a:ext>
            </a:extLst>
          </p:cNvPr>
          <p:cNvSpPr txBox="1"/>
          <p:nvPr/>
        </p:nvSpPr>
        <p:spPr>
          <a:xfrm>
            <a:off x="699383" y="1726712"/>
            <a:ext cx="2998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革新汉字结构分析方法</a:t>
            </a:r>
            <a:endParaRPr lang="en-US" altLang="zh-CN" sz="16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自研算法引擎与纠正系统</a:t>
            </a:r>
            <a:endParaRPr lang="en-US" altLang="zh-CN" sz="16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促进深度学习技术 </a:t>
            </a:r>
            <a:r>
              <a:rPr lang="en-US" altLang="zh-CN" sz="16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中华传统汉字文化</a:t>
            </a:r>
            <a:endParaRPr lang="zh-CN" altLang="zh-CN" sz="16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1128F2-9BF0-48A9-A3EB-387F183F637F}"/>
              </a:ext>
            </a:extLst>
          </p:cNvPr>
          <p:cNvSpPr/>
          <p:nvPr/>
        </p:nvSpPr>
        <p:spPr>
          <a:xfrm>
            <a:off x="3584679" y="3782989"/>
            <a:ext cx="492444" cy="534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④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DC4118D-6A5E-4A70-B7D6-9D057A84C064}"/>
              </a:ext>
            </a:extLst>
          </p:cNvPr>
          <p:cNvSpPr/>
          <p:nvPr/>
        </p:nvSpPr>
        <p:spPr>
          <a:xfrm>
            <a:off x="4025571" y="1464647"/>
            <a:ext cx="577402" cy="534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⑤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4295C8-C180-49CD-9001-0DD53DB7CDFB}"/>
              </a:ext>
            </a:extLst>
          </p:cNvPr>
          <p:cNvSpPr/>
          <p:nvPr/>
        </p:nvSpPr>
        <p:spPr>
          <a:xfrm>
            <a:off x="6694197" y="1434690"/>
            <a:ext cx="492444" cy="534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①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C1383F5-CF37-4313-AB3A-1FAB1CCBE63F}"/>
              </a:ext>
            </a:extLst>
          </p:cNvPr>
          <p:cNvSpPr/>
          <p:nvPr/>
        </p:nvSpPr>
        <p:spPr>
          <a:xfrm>
            <a:off x="7468766" y="3555999"/>
            <a:ext cx="422328" cy="53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②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7FE1F5-8F89-4F86-B384-395E6416539B}"/>
              </a:ext>
            </a:extLst>
          </p:cNvPr>
          <p:cNvSpPr/>
          <p:nvPr/>
        </p:nvSpPr>
        <p:spPr>
          <a:xfrm>
            <a:off x="5569717" y="4855010"/>
            <a:ext cx="492444" cy="534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910E14"/>
                </a:solidFill>
              </a:rPr>
              <a:t>③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E21B9EB-D42C-4E7D-B7E0-212019E4AC7D}"/>
              </a:ext>
            </a:extLst>
          </p:cNvPr>
          <p:cNvSpPr txBox="1"/>
          <p:nvPr/>
        </p:nvSpPr>
        <p:spPr>
          <a:xfrm>
            <a:off x="4992721" y="3169526"/>
            <a:ext cx="1856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dirty="0">
                <a:solidFill>
                  <a:srgbClr val="910E14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落笔云烟</a:t>
            </a:r>
            <a:endParaRPr kumimoji="0" lang="en-US" altLang="zh-CN" sz="3200" b="0" i="0" u="none" strike="noStrike" kern="0" cap="none" normalizeH="0" noProof="0" dirty="0">
              <a:ln>
                <a:noFill/>
              </a:ln>
              <a:solidFill>
                <a:srgbClr val="910E1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14EE951-A619-4343-BC35-54540411B705}"/>
              </a:ext>
            </a:extLst>
          </p:cNvPr>
          <p:cNvSpPr txBox="1"/>
          <p:nvPr/>
        </p:nvSpPr>
        <p:spPr>
          <a:xfrm>
            <a:off x="5150799" y="3719983"/>
            <a:ext cx="163057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华文中宋" panose="02010600040101010101" pitchFamily="2" charset="-122"/>
                <a:cs typeface="Cousine Nerd Font Mono" panose="02070409020205020404" pitchFamily="49" charset="0"/>
              </a:rPr>
              <a:t>MAGPIE’S PEN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Georgia" panose="02040502050405020303" pitchFamily="18" charset="0"/>
              <a:ea typeface="华文中宋" panose="02010600040101010101" pitchFamily="2" charset="-122"/>
              <a:cs typeface="Cousine Nerd Font Mono" panose="02070409020205020404" pitchFamily="49" charset="0"/>
            </a:endParaRPr>
          </a:p>
        </p:txBody>
      </p:sp>
      <p:pic>
        <p:nvPicPr>
          <p:cNvPr id="42" name="图形 41">
            <a:extLst>
              <a:ext uri="{FF2B5EF4-FFF2-40B4-BE49-F238E27FC236}">
                <a16:creationId xmlns:a16="http://schemas.microsoft.com/office/drawing/2014/main" id="{5772D097-4A28-4C3E-8882-14C34350C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6506" y="3121295"/>
            <a:ext cx="276305" cy="101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3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515573"/>
            <a:ext cx="12192000" cy="3826854"/>
          </a:xfrm>
          <a:prstGeom prst="rect">
            <a:avLst/>
          </a:prstGeom>
          <a:solidFill>
            <a:srgbClr val="910E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6AF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8522" y="2670712"/>
            <a:ext cx="7723981" cy="105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感谢老师</a:t>
            </a:r>
            <a:r>
              <a:rPr lang="zh-CN" altLang="en-US" sz="6000" b="1" spc="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聆听</a:t>
            </a:r>
            <a:r>
              <a:rPr kumimoji="0" lang="zh-CN" altLang="en-US" sz="6000" b="1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与指导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467429" y="3687574"/>
            <a:ext cx="7271658" cy="381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THANKS TO THE TEACHER'S CAREFUL GUIDANCE</a:t>
            </a:r>
          </a:p>
        </p:txBody>
      </p:sp>
      <p:sp>
        <p:nvSpPr>
          <p:cNvPr id="9" name="TextBox 37"/>
          <p:cNvSpPr txBox="1"/>
          <p:nvPr/>
        </p:nvSpPr>
        <p:spPr>
          <a:xfrm>
            <a:off x="4316302" y="4528428"/>
            <a:ext cx="35593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全国大学生软件创新大赛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875564" y="5029199"/>
            <a:ext cx="4408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980612" y="5801702"/>
            <a:ext cx="40493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落笔云烟 丨 花生队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rgbClr val="910E1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10E1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6814195" y="2669895"/>
            <a:ext cx="3526265" cy="1107921"/>
            <a:chOff x="6566813" y="2528855"/>
            <a:chExt cx="3526265" cy="1107921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zh-CN" altLang="en-US" sz="4800" b="1" dirty="0">
                  <a:solidFill>
                    <a:srgbClr val="910E14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Arial" panose="020B0604020202020204" pitchFamily="34" charset="0"/>
                </a:rPr>
                <a:t>项目介绍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66813" y="3328999"/>
              <a:ext cx="3526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Project Introduction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78826" y="2669895"/>
            <a:ext cx="3538808" cy="923330"/>
            <a:chOff x="1148638" y="1000471"/>
            <a:chExt cx="3538808" cy="923330"/>
          </a:xfrm>
        </p:grpSpPr>
        <p:sp>
          <p:nvSpPr>
            <p:cNvPr id="4" name="文本框 3"/>
            <p:cNvSpPr txBox="1"/>
            <p:nvPr/>
          </p:nvSpPr>
          <p:spPr>
            <a:xfrm>
              <a:off x="1148638" y="1000471"/>
              <a:ext cx="32698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PART 01</a:t>
              </a:r>
              <a:endParaRPr kumimoji="0" lang="zh-CN" altLang="en-US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4507725" y="1378932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01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项目介绍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7">
            <a:extLst>
              <a:ext uri="{FF2B5EF4-FFF2-40B4-BE49-F238E27FC236}">
                <a16:creationId xmlns:a16="http://schemas.microsoft.com/office/drawing/2014/main" id="{D85DEEB3-458E-41B9-9A9B-B352E2F235A9}"/>
              </a:ext>
            </a:extLst>
          </p:cNvPr>
          <p:cNvSpPr>
            <a:spLocks noGrp="1"/>
          </p:cNvSpPr>
          <p:nvPr/>
        </p:nvSpPr>
        <p:spPr>
          <a:xfrm>
            <a:off x="3259609" y="245355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灵感来源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81BD9D-83C6-4CA1-B198-94BF4B5A8203}"/>
              </a:ext>
            </a:extLst>
          </p:cNvPr>
          <p:cNvSpPr txBox="1"/>
          <p:nvPr/>
        </p:nvSpPr>
        <p:spPr>
          <a:xfrm>
            <a:off x="2258721" y="6232337"/>
            <a:ext cx="1306195" cy="42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图 </a:t>
            </a:r>
            <a:r>
              <a:rPr lang="en-US" altLang="zh-CN" sz="16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1.1 </a:t>
            </a:r>
            <a:r>
              <a:rPr lang="zh-CN" altLang="en-US" sz="16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汉字</a:t>
            </a:r>
            <a:endParaRPr lang="en-US" altLang="zh-CN" sz="1600" dirty="0">
              <a:solidFill>
                <a:srgbClr val="206AF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7DB229-CE2F-445F-8E8D-91CA2935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42" y="1123249"/>
            <a:ext cx="2879754" cy="5109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4B64EC-E590-4FF6-8C58-7A65635F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561" y="1520388"/>
            <a:ext cx="6169981" cy="41107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FBC4210-391A-4762-967C-0F36A254D46F}"/>
              </a:ext>
            </a:extLst>
          </p:cNvPr>
          <p:cNvSpPr txBox="1"/>
          <p:nvPr/>
        </p:nvSpPr>
        <p:spPr>
          <a:xfrm>
            <a:off x="7831453" y="5706557"/>
            <a:ext cx="2044067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图 </a:t>
            </a:r>
            <a:r>
              <a:rPr lang="en-US" altLang="zh-CN" sz="16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1.2 </a:t>
            </a:r>
            <a:r>
              <a:rPr lang="zh-CN" altLang="en-US" sz="16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无纸化办公</a:t>
            </a:r>
            <a:endParaRPr lang="en-US" altLang="zh-CN" sz="1600" dirty="0">
              <a:solidFill>
                <a:srgbClr val="206AF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73B0A9DA-9F44-41C8-8AF9-D47FAB930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91" y="2282587"/>
            <a:ext cx="7262739" cy="1036814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01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项目介绍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7">
            <a:extLst>
              <a:ext uri="{FF2B5EF4-FFF2-40B4-BE49-F238E27FC236}">
                <a16:creationId xmlns:a16="http://schemas.microsoft.com/office/drawing/2014/main" id="{6B7BCCA6-5AF9-416C-9BB9-95FE2BEEB588}"/>
              </a:ext>
            </a:extLst>
          </p:cNvPr>
          <p:cNvSpPr>
            <a:spLocks noGrp="1"/>
          </p:cNvSpPr>
          <p:nvPr/>
        </p:nvSpPr>
        <p:spPr>
          <a:xfrm>
            <a:off x="3259609" y="245355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主要功能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14F8A8-E322-47AA-9F57-193D4B0261CD}"/>
              </a:ext>
            </a:extLst>
          </p:cNvPr>
          <p:cNvGrpSpPr/>
          <p:nvPr/>
        </p:nvGrpSpPr>
        <p:grpSpPr>
          <a:xfrm>
            <a:off x="1307782" y="1361135"/>
            <a:ext cx="2601278" cy="681026"/>
            <a:chOff x="1307782" y="1361135"/>
            <a:chExt cx="2601278" cy="681026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0EC209E-3D65-4384-84CD-4573CEF36324}"/>
                </a:ext>
              </a:extLst>
            </p:cNvPr>
            <p:cNvSpPr/>
            <p:nvPr/>
          </p:nvSpPr>
          <p:spPr>
            <a:xfrm>
              <a:off x="1307782" y="1361135"/>
              <a:ext cx="2601278" cy="681026"/>
            </a:xfrm>
            <a:prstGeom prst="roundRect">
              <a:avLst/>
            </a:prstGeom>
            <a:solidFill>
              <a:srgbClr val="E7E6E6"/>
            </a:solidFill>
            <a:ln w="19050">
              <a:solidFill>
                <a:srgbClr val="910E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170C70A-22E7-49B3-8070-A6205A3C5514}"/>
                </a:ext>
              </a:extLst>
            </p:cNvPr>
            <p:cNvSpPr/>
            <p:nvPr/>
          </p:nvSpPr>
          <p:spPr>
            <a:xfrm>
              <a:off x="1491972" y="1521340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书写检测与纠正模块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35B7CF-825F-45A6-BDE5-87F964DBD904}"/>
              </a:ext>
            </a:extLst>
          </p:cNvPr>
          <p:cNvGrpSpPr/>
          <p:nvPr/>
        </p:nvGrpSpPr>
        <p:grpSpPr>
          <a:xfrm>
            <a:off x="4795361" y="1361135"/>
            <a:ext cx="2601278" cy="681026"/>
            <a:chOff x="4795361" y="1361135"/>
            <a:chExt cx="2601278" cy="68102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175E5A8-121F-4905-876C-9E983C397EA8}"/>
                </a:ext>
              </a:extLst>
            </p:cNvPr>
            <p:cNvSpPr/>
            <p:nvPr/>
          </p:nvSpPr>
          <p:spPr>
            <a:xfrm>
              <a:off x="4795361" y="1361135"/>
              <a:ext cx="2601278" cy="681026"/>
            </a:xfrm>
            <a:prstGeom prst="roundRect">
              <a:avLst/>
            </a:prstGeom>
            <a:solidFill>
              <a:srgbClr val="E7E6E6"/>
            </a:solidFill>
            <a:ln w="19050">
              <a:solidFill>
                <a:srgbClr val="910E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59118BA-C438-4FFE-8A1B-1E90516765C9}"/>
                </a:ext>
              </a:extLst>
            </p:cNvPr>
            <p:cNvSpPr/>
            <p:nvPr/>
          </p:nvSpPr>
          <p:spPr>
            <a:xfrm>
              <a:off x="4979551" y="1521340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个人练习与成长模块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CB5538-71F8-4B7D-A735-653C2A8E5472}"/>
              </a:ext>
            </a:extLst>
          </p:cNvPr>
          <p:cNvGrpSpPr/>
          <p:nvPr/>
        </p:nvGrpSpPr>
        <p:grpSpPr>
          <a:xfrm>
            <a:off x="8282940" y="1361135"/>
            <a:ext cx="2601278" cy="681026"/>
            <a:chOff x="8282940" y="1361135"/>
            <a:chExt cx="2601278" cy="681026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81FE9111-9257-4BB9-A170-1F614EEDC7B1}"/>
                </a:ext>
              </a:extLst>
            </p:cNvPr>
            <p:cNvSpPr/>
            <p:nvPr/>
          </p:nvSpPr>
          <p:spPr>
            <a:xfrm>
              <a:off x="8282940" y="1361135"/>
              <a:ext cx="2601278" cy="681026"/>
            </a:xfrm>
            <a:prstGeom prst="roundRect">
              <a:avLst/>
            </a:prstGeom>
            <a:solidFill>
              <a:srgbClr val="E7E6E6"/>
            </a:solidFill>
            <a:ln w="19050">
              <a:solidFill>
                <a:srgbClr val="910E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46B2B5C-0A2A-47B3-BEFA-763D1F714F40}"/>
                </a:ext>
              </a:extLst>
            </p:cNvPr>
            <p:cNvSpPr/>
            <p:nvPr/>
          </p:nvSpPr>
          <p:spPr>
            <a:xfrm>
              <a:off x="8467130" y="1521340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个性化书法定制模块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EC0B0A27-8FB4-49BE-8D87-541B80466FBC}"/>
              </a:ext>
            </a:extLst>
          </p:cNvPr>
          <p:cNvSpPr/>
          <p:nvPr/>
        </p:nvSpPr>
        <p:spPr>
          <a:xfrm>
            <a:off x="4483002" y="44146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推荐模块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62D3E2-7BC6-4276-8F41-99DF1D22C58D}"/>
              </a:ext>
            </a:extLst>
          </p:cNvPr>
          <p:cNvSpPr/>
          <p:nvPr/>
        </p:nvSpPr>
        <p:spPr>
          <a:xfrm>
            <a:off x="6687711" y="44231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天梯系统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6FC64A7-683D-48AA-B3A9-61B501B02582}"/>
              </a:ext>
            </a:extLst>
          </p:cNvPr>
          <p:cNvSpPr/>
          <p:nvPr/>
        </p:nvSpPr>
        <p:spPr>
          <a:xfrm>
            <a:off x="4483002" y="558125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深度追踪模块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FB75EF1-49A1-4E70-A8B1-D6CDFF3399F6}"/>
              </a:ext>
            </a:extLst>
          </p:cNvPr>
          <p:cNvSpPr/>
          <p:nvPr/>
        </p:nvSpPr>
        <p:spPr>
          <a:xfrm>
            <a:off x="4241363" y="1557767"/>
            <a:ext cx="1005403" cy="338554"/>
          </a:xfrm>
          <a:prstGeom prst="rect">
            <a:avLst/>
          </a:prstGeom>
          <a:solidFill>
            <a:srgbClr val="910E14"/>
          </a:solidFill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核心功能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C49E72-AC13-4918-86AD-A88A3655B2DB}"/>
              </a:ext>
            </a:extLst>
          </p:cNvPr>
          <p:cNvSpPr/>
          <p:nvPr/>
        </p:nvSpPr>
        <p:spPr>
          <a:xfrm>
            <a:off x="1491972" y="22711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使用流程：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F6D5E15-4B91-4302-9802-6C3AE7E616B7}"/>
              </a:ext>
            </a:extLst>
          </p:cNvPr>
          <p:cNvSpPr/>
          <p:nvPr/>
        </p:nvSpPr>
        <p:spPr>
          <a:xfrm>
            <a:off x="3148482" y="364076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自主研发汉字骨架识别系统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7A6F746-8047-4B36-98FB-9482B37D2127}"/>
              </a:ext>
            </a:extLst>
          </p:cNvPr>
          <p:cNvSpPr/>
          <p:nvPr/>
        </p:nvSpPr>
        <p:spPr>
          <a:xfrm>
            <a:off x="6558102" y="3640765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AI unit</a:t>
            </a:r>
            <a:r>
              <a:rPr lang="zh-CN" altLang="zh-CN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提供端侧算力支持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E3D9304-A564-46B7-8C97-B5287A4A60CD}"/>
              </a:ext>
            </a:extLst>
          </p:cNvPr>
          <p:cNvSpPr/>
          <p:nvPr/>
        </p:nvSpPr>
        <p:spPr>
          <a:xfrm>
            <a:off x="1949556" y="36261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特点：</a:t>
            </a:r>
          </a:p>
        </p:txBody>
      </p:sp>
    </p:spTree>
    <p:extLst>
      <p:ext uri="{BB962C8B-B14F-4D97-AF65-F5344CB8AC3E}">
        <p14:creationId xmlns:p14="http://schemas.microsoft.com/office/powerpoint/2010/main" val="310460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28984 0.426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92" y="2131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-0.5763 0.6064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15" y="3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 animBg="1"/>
      <p:bldP spid="37" grpId="0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01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项目介绍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7">
            <a:extLst>
              <a:ext uri="{FF2B5EF4-FFF2-40B4-BE49-F238E27FC236}">
                <a16:creationId xmlns:a16="http://schemas.microsoft.com/office/drawing/2014/main" id="{958A6993-B7F9-47B8-AE88-8D0C3F58CACE}"/>
              </a:ext>
            </a:extLst>
          </p:cNvPr>
          <p:cNvSpPr>
            <a:spLocks noGrp="1"/>
          </p:cNvSpPr>
          <p:nvPr/>
        </p:nvSpPr>
        <p:spPr>
          <a:xfrm>
            <a:off x="3259609" y="245355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汉字结构化分析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118338D-9CBE-4E35-8F91-D88A040B6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652633"/>
              </p:ext>
            </p:extLst>
          </p:nvPr>
        </p:nvGraphicFramePr>
        <p:xfrm>
          <a:off x="2327563" y="1593441"/>
          <a:ext cx="7958094" cy="4073058"/>
        </p:xfrm>
        <a:graphic>
          <a:graphicData uri="http://schemas.openxmlformats.org/drawingml/2006/table">
            <a:tbl>
              <a:tblPr/>
              <a:tblGrid>
                <a:gridCol w="3979047">
                  <a:extLst>
                    <a:ext uri="{9D8B030D-6E8A-4147-A177-3AD203B41FA5}">
                      <a16:colId xmlns:a16="http://schemas.microsoft.com/office/drawing/2014/main" val="1762811493"/>
                    </a:ext>
                  </a:extLst>
                </a:gridCol>
                <a:gridCol w="3979047">
                  <a:extLst>
                    <a:ext uri="{9D8B030D-6E8A-4147-A177-3AD203B41FA5}">
                      <a16:colId xmlns:a16="http://schemas.microsoft.com/office/drawing/2014/main" val="1891486345"/>
                    </a:ext>
                  </a:extLst>
                </a:gridCol>
              </a:tblGrid>
              <a:tr h="678843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effectLst/>
                        </a:rPr>
                        <a:t>方法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effectLst/>
                        </a:rPr>
                        <a:t>来源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784373"/>
                  </a:ext>
                </a:extLst>
              </a:tr>
              <a:tr h="67884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基于细化的笔画提取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2006 ICPR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42386"/>
                  </a:ext>
                </a:extLst>
              </a:tr>
              <a:tr h="67884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基于轮廓的笔画提取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2004 ICPR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165913"/>
                  </a:ext>
                </a:extLst>
              </a:tr>
              <a:tr h="67884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基于深度学习的骨架提取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2018 AAAI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47768"/>
                  </a:ext>
                </a:extLst>
              </a:tr>
              <a:tr h="67884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基于语义分割的笔画识别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我们提出</a:t>
                      </a:r>
                      <a:r>
                        <a:rPr lang="en-US" altLang="zh-CN" sz="2000" dirty="0">
                          <a:effectLst/>
                        </a:rPr>
                        <a:t>(</a:t>
                      </a:r>
                      <a:r>
                        <a:rPr lang="zh-CN" altLang="en-US" sz="2000" dirty="0">
                          <a:effectLst/>
                        </a:rPr>
                        <a:t>废弃</a:t>
                      </a:r>
                      <a:r>
                        <a:rPr lang="en-US" altLang="zh-CN" sz="2000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221557"/>
                  </a:ext>
                </a:extLst>
              </a:tr>
              <a:tr h="67884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基于骨架检测的笔画识别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我们提出</a:t>
                      </a:r>
                      <a:r>
                        <a:rPr lang="en-US" altLang="zh-CN" sz="2000" dirty="0">
                          <a:effectLst/>
                        </a:rPr>
                        <a:t>(</a:t>
                      </a:r>
                      <a:r>
                        <a:rPr lang="zh-CN" altLang="en-US" sz="2000" dirty="0">
                          <a:effectLst/>
                        </a:rPr>
                        <a:t>采用</a:t>
                      </a:r>
                      <a:r>
                        <a:rPr lang="en-US" altLang="zh-CN" sz="2000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50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01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项目介绍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7">
            <a:extLst>
              <a:ext uri="{FF2B5EF4-FFF2-40B4-BE49-F238E27FC236}">
                <a16:creationId xmlns:a16="http://schemas.microsoft.com/office/drawing/2014/main" id="{958A6993-B7F9-47B8-AE88-8D0C3F58CACE}"/>
              </a:ext>
            </a:extLst>
          </p:cNvPr>
          <p:cNvSpPr>
            <a:spLocks noGrp="1"/>
          </p:cNvSpPr>
          <p:nvPr/>
        </p:nvSpPr>
        <p:spPr>
          <a:xfrm>
            <a:off x="3259609" y="245355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汉字结构化分析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2A1B8F-039B-4916-A6B3-885FF1DE3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53" y="2066077"/>
            <a:ext cx="4813547" cy="3321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E0AAB-BF41-499D-9162-34667598D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60" y="1320460"/>
            <a:ext cx="2823398" cy="4498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1199125-F455-444A-A686-48EEA8D2E29F}"/>
              </a:ext>
            </a:extLst>
          </p:cNvPr>
          <p:cNvSpPr/>
          <p:nvPr/>
        </p:nvSpPr>
        <p:spPr>
          <a:xfrm>
            <a:off x="852835" y="1235585"/>
            <a:ext cx="2555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① 基于细化的笔画提取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554527-DCB1-4109-AA47-FD299A0F9409}"/>
              </a:ext>
            </a:extLst>
          </p:cNvPr>
          <p:cNvSpPr/>
          <p:nvPr/>
        </p:nvSpPr>
        <p:spPr>
          <a:xfrm>
            <a:off x="179454" y="6280181"/>
            <a:ext cx="1112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Zeng, Jia, and </a:t>
            </a:r>
            <a:r>
              <a:rPr lang="en-US" altLang="zh-CN" sz="1200" dirty="0" err="1"/>
              <a:t>ZhiQiang</a:t>
            </a:r>
            <a:r>
              <a:rPr lang="en-US" altLang="zh-CN" sz="1200" dirty="0"/>
              <a:t> Liu. "Stroke segmentation of Chinese characters using Markov random fields." *18th International Conference on Pattern Recognition (ICPR&amp;apos;06)*. Vol.1. IEEE, 2006.</a:t>
            </a:r>
            <a:endParaRPr lang="zh-CN" altLang="en-US" sz="12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A8E35EC-B9BC-44BC-9510-86A672036B86}"/>
              </a:ext>
            </a:extLst>
          </p:cNvPr>
          <p:cNvCxnSpPr/>
          <p:nvPr/>
        </p:nvCxnSpPr>
        <p:spPr>
          <a:xfrm>
            <a:off x="264795" y="6233852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01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项目介绍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7">
            <a:extLst>
              <a:ext uri="{FF2B5EF4-FFF2-40B4-BE49-F238E27FC236}">
                <a16:creationId xmlns:a16="http://schemas.microsoft.com/office/drawing/2014/main" id="{958A6993-B7F9-47B8-AE88-8D0C3F58CACE}"/>
              </a:ext>
            </a:extLst>
          </p:cNvPr>
          <p:cNvSpPr>
            <a:spLocks noGrp="1"/>
          </p:cNvSpPr>
          <p:nvPr/>
        </p:nvSpPr>
        <p:spPr>
          <a:xfrm>
            <a:off x="3259609" y="245355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汉字结构化分析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99125-F455-444A-A686-48EEA8D2E29F}"/>
              </a:ext>
            </a:extLst>
          </p:cNvPr>
          <p:cNvSpPr/>
          <p:nvPr/>
        </p:nvSpPr>
        <p:spPr>
          <a:xfrm>
            <a:off x="852835" y="1235585"/>
            <a:ext cx="2555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② 基于轮廓的笔画提取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472DC1-2B3B-43C7-91F9-70F9833A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00" y="1864172"/>
            <a:ext cx="8855762" cy="4086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865F1B-825A-416A-BB92-9F33CCBC2F95}"/>
              </a:ext>
            </a:extLst>
          </p:cNvPr>
          <p:cNvSpPr/>
          <p:nvPr/>
        </p:nvSpPr>
        <p:spPr>
          <a:xfrm>
            <a:off x="179454" y="6280181"/>
            <a:ext cx="11354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</a:t>
            </a:r>
            <a:r>
              <a:rPr lang="en-US" altLang="zh-CN" sz="1200" dirty="0"/>
              <a:t>, </a:t>
            </a:r>
            <a:r>
              <a:rPr lang="en-US" altLang="zh-CN" sz="1200" dirty="0" err="1"/>
              <a:t>YihMing</a:t>
            </a:r>
            <a:r>
              <a:rPr lang="en-US" altLang="zh-CN" sz="1200" dirty="0"/>
              <a:t>, and </a:t>
            </a:r>
            <a:r>
              <a:rPr lang="en-US" altLang="zh-CN" sz="1200" dirty="0" err="1"/>
              <a:t>JhingFa</a:t>
            </a:r>
            <a:r>
              <a:rPr lang="en-US" altLang="zh-CN" sz="1200" dirty="0"/>
              <a:t> Wang. "Decomposing Chinese characters into stroke segments using SOGD filters and orientation normalization." *Proceedings of the 17th International Conference on Pattern Recognition, 2004. ICPR 2004.*. Vol. 2. IEEE, 2004.</a:t>
            </a:r>
            <a:endParaRPr lang="zh-CN" altLang="en-US" sz="12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0C14473-BB92-496F-A559-6ADD940304C4}"/>
              </a:ext>
            </a:extLst>
          </p:cNvPr>
          <p:cNvCxnSpPr/>
          <p:nvPr/>
        </p:nvCxnSpPr>
        <p:spPr>
          <a:xfrm>
            <a:off x="264795" y="6233852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8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01 </a:t>
            </a:r>
            <a:r>
              <a:rPr lang="zh-CN" altLang="en-US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项目介绍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69595" y="907415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69595" y="907415"/>
            <a:ext cx="1461135" cy="0"/>
          </a:xfrm>
          <a:prstGeom prst="line">
            <a:avLst/>
          </a:prstGeom>
          <a:ln w="28575">
            <a:solidFill>
              <a:srgbClr val="91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7">
            <a:extLst>
              <a:ext uri="{FF2B5EF4-FFF2-40B4-BE49-F238E27FC236}">
                <a16:creationId xmlns:a16="http://schemas.microsoft.com/office/drawing/2014/main" id="{958A6993-B7F9-47B8-AE88-8D0C3F58CACE}"/>
              </a:ext>
            </a:extLst>
          </p:cNvPr>
          <p:cNvSpPr>
            <a:spLocks noGrp="1"/>
          </p:cNvSpPr>
          <p:nvPr/>
        </p:nvSpPr>
        <p:spPr>
          <a:xfrm>
            <a:off x="3259609" y="245355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0" dirty="0">
                <a:solidFill>
                  <a:srgbClr val="910E14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汉字结构化分析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99125-F455-444A-A686-48EEA8D2E29F}"/>
              </a:ext>
            </a:extLst>
          </p:cNvPr>
          <p:cNvSpPr/>
          <p:nvPr/>
        </p:nvSpPr>
        <p:spPr>
          <a:xfrm>
            <a:off x="852835" y="1235585"/>
            <a:ext cx="3017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③ 基于深度学习的骨架提取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BEC5D4-0FB3-4DF4-95A4-A3718E7B3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35" y="1757057"/>
            <a:ext cx="4743879" cy="4353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7D2C3E-FAF3-4EF4-9DDB-BB94771C4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19" y="1757057"/>
            <a:ext cx="4670321" cy="4353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37AD76-F60E-43F6-BBAD-DA0D7926592D}"/>
              </a:ext>
            </a:extLst>
          </p:cNvPr>
          <p:cNvSpPr/>
          <p:nvPr/>
        </p:nvSpPr>
        <p:spPr>
          <a:xfrm>
            <a:off x="179454" y="6280181"/>
            <a:ext cx="11354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Wang, Tie-</a:t>
            </a:r>
            <a:r>
              <a:rPr lang="en-US" altLang="zh-CN" sz="1200" dirty="0" err="1"/>
              <a:t>Qiang</a:t>
            </a:r>
            <a:r>
              <a:rPr lang="en-US" altLang="zh-CN" sz="1200" dirty="0"/>
              <a:t>, and Cheng-Lin Liu. "Fully convolutional network based skeletonization for handwritten </a:t>
            </a:r>
            <a:r>
              <a:rPr lang="en-US" altLang="zh-CN" sz="1200" dirty="0" err="1"/>
              <a:t>chinese</a:t>
            </a:r>
            <a:r>
              <a:rPr lang="en-US" altLang="zh-CN" sz="1200" dirty="0"/>
              <a:t> characters." Proceedings of the AAAI Conference on Artificial Intelligence. Vol. 32. No. 1. 2018.</a:t>
            </a:r>
            <a:endParaRPr lang="zh-CN" altLang="en-US" sz="12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A5A1E2A-3ABF-409D-8F59-029DB4E1A71F}"/>
              </a:ext>
            </a:extLst>
          </p:cNvPr>
          <p:cNvCxnSpPr/>
          <p:nvPr/>
        </p:nvCxnSpPr>
        <p:spPr>
          <a:xfrm>
            <a:off x="264795" y="6233852"/>
            <a:ext cx="40068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92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971</Words>
  <Application>Microsoft Office PowerPoint</Application>
  <PresentationFormat>宽屏</PresentationFormat>
  <Paragraphs>235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等线</vt:lpstr>
      <vt:lpstr>等线 Light</vt:lpstr>
      <vt:lpstr>华文行楷</vt:lpstr>
      <vt:lpstr>华文中宋</vt:lpstr>
      <vt:lpstr>宋体</vt:lpstr>
      <vt:lpstr>微软雅黑</vt:lpstr>
      <vt:lpstr>Arial</vt:lpstr>
      <vt:lpstr>Cambria Math</vt:lpstr>
      <vt:lpstr>Constantia</vt:lpstr>
      <vt:lpstr>Cousine Nerd Font Mono</vt:lpstr>
      <vt:lpstr>Georgia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qer</dc:creator>
  <cp:lastModifiedBy>qer</cp:lastModifiedBy>
  <cp:revision>189</cp:revision>
  <dcterms:created xsi:type="dcterms:W3CDTF">2021-05-18T05:56:40Z</dcterms:created>
  <dcterms:modified xsi:type="dcterms:W3CDTF">2021-05-20T09:40:51Z</dcterms:modified>
</cp:coreProperties>
</file>